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2" r:id="rId1"/>
  </p:sldMasterIdLst>
  <p:notesMasterIdLst>
    <p:notesMasterId r:id="rId57"/>
  </p:notesMasterIdLst>
  <p:handoutMasterIdLst>
    <p:handoutMasterId r:id="rId58"/>
  </p:handoutMasterIdLst>
  <p:sldIdLst>
    <p:sldId id="256" r:id="rId2"/>
    <p:sldId id="257" r:id="rId3"/>
    <p:sldId id="260" r:id="rId4"/>
    <p:sldId id="288" r:id="rId5"/>
    <p:sldId id="270" r:id="rId6"/>
    <p:sldId id="315" r:id="rId7"/>
    <p:sldId id="271" r:id="rId8"/>
    <p:sldId id="272" r:id="rId9"/>
    <p:sldId id="269" r:id="rId10"/>
    <p:sldId id="291" r:id="rId11"/>
    <p:sldId id="292" r:id="rId12"/>
    <p:sldId id="293" r:id="rId13"/>
    <p:sldId id="294" r:id="rId14"/>
    <p:sldId id="295" r:id="rId15"/>
    <p:sldId id="273" r:id="rId16"/>
    <p:sldId id="263" r:id="rId17"/>
    <p:sldId id="264" r:id="rId18"/>
    <p:sldId id="329" r:id="rId19"/>
    <p:sldId id="328" r:id="rId20"/>
    <p:sldId id="344" r:id="rId21"/>
    <p:sldId id="345" r:id="rId22"/>
    <p:sldId id="316" r:id="rId23"/>
    <p:sldId id="285" r:id="rId24"/>
    <p:sldId id="300" r:id="rId25"/>
    <p:sldId id="305" r:id="rId26"/>
    <p:sldId id="304" r:id="rId27"/>
    <p:sldId id="319" r:id="rId28"/>
    <p:sldId id="327" r:id="rId29"/>
    <p:sldId id="326" r:id="rId30"/>
    <p:sldId id="302" r:id="rId31"/>
    <p:sldId id="306" r:id="rId32"/>
    <p:sldId id="308" r:id="rId33"/>
    <p:sldId id="303" r:id="rId34"/>
    <p:sldId id="307" r:id="rId35"/>
    <p:sldId id="309" r:id="rId36"/>
    <p:sldId id="314" r:id="rId37"/>
    <p:sldId id="320" r:id="rId38"/>
    <p:sldId id="318" r:id="rId39"/>
    <p:sldId id="334" r:id="rId40"/>
    <p:sldId id="333" r:id="rId41"/>
    <p:sldId id="335" r:id="rId42"/>
    <p:sldId id="336" r:id="rId43"/>
    <p:sldId id="337" r:id="rId44"/>
    <p:sldId id="338" r:id="rId45"/>
    <p:sldId id="339" r:id="rId46"/>
    <p:sldId id="340" r:id="rId47"/>
    <p:sldId id="341" r:id="rId48"/>
    <p:sldId id="343" r:id="rId49"/>
    <p:sldId id="317" r:id="rId50"/>
    <p:sldId id="310" r:id="rId51"/>
    <p:sldId id="330" r:id="rId52"/>
    <p:sldId id="331" r:id="rId53"/>
    <p:sldId id="311" r:id="rId54"/>
    <p:sldId id="313" r:id="rId55"/>
    <p:sldId id="280" r:id="rId56"/>
  </p:sldIdLst>
  <p:sldSz cx="12192000" cy="6858000"/>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E5F4D4"/>
    <a:srgbClr val="A7D971"/>
    <a:srgbClr val="A6D86E"/>
    <a:srgbClr val="006600"/>
    <a:srgbClr val="EFF7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3" d="100"/>
          <a:sy n="73" d="100"/>
        </p:scale>
        <p:origin x="-42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spPr>
            <a:solidFill>
              <a:srgbClr val="0000FF"/>
            </a:solidFill>
          </c:spPr>
          <c:invertIfNegative val="0"/>
          <c:cat>
            <c:strRef>
              <c:f>中1・2保護者アンケート!$A$2:$A$8</c:f>
              <c:strCache>
                <c:ptCount val="7"/>
                <c:pt idx="0">
                  <c:v>・入試のしくみについて</c:v>
                </c:pt>
                <c:pt idx="1">
                  <c:v>・学科コースについて</c:v>
                </c:pt>
                <c:pt idx="2">
                  <c:v>・調査書のしくみについて</c:v>
                </c:pt>
                <c:pt idx="3">
                  <c:v>・受験料・学費について</c:v>
                </c:pt>
                <c:pt idx="4">
                  <c:v>・通学手段について</c:v>
                </c:pt>
                <c:pt idx="5">
                  <c:v>・部活動について</c:v>
                </c:pt>
                <c:pt idx="6">
                  <c:v>・奨学金制度について</c:v>
                </c:pt>
              </c:strCache>
            </c:strRef>
          </c:cat>
          <c:val>
            <c:numRef>
              <c:f>中1・2保護者アンケート!$C$2:$C$8</c:f>
              <c:numCache>
                <c:formatCode>0%</c:formatCode>
                <c:ptCount val="7"/>
                <c:pt idx="0">
                  <c:v>0.63157894736842102</c:v>
                </c:pt>
                <c:pt idx="1">
                  <c:v>0.52631578947368418</c:v>
                </c:pt>
                <c:pt idx="2">
                  <c:v>0.31578947368421051</c:v>
                </c:pt>
                <c:pt idx="3">
                  <c:v>0.31578947368421051</c:v>
                </c:pt>
                <c:pt idx="4">
                  <c:v>0.10526315789473684</c:v>
                </c:pt>
                <c:pt idx="5">
                  <c:v>5.2631578947368418E-2</c:v>
                </c:pt>
                <c:pt idx="6">
                  <c:v>0</c:v>
                </c:pt>
              </c:numCache>
            </c:numRef>
          </c:val>
        </c:ser>
        <c:dLbls>
          <c:showLegendKey val="0"/>
          <c:showVal val="0"/>
          <c:showCatName val="0"/>
          <c:showSerName val="0"/>
          <c:showPercent val="0"/>
          <c:showBubbleSize val="0"/>
        </c:dLbls>
        <c:gapWidth val="150"/>
        <c:overlap val="100"/>
        <c:axId val="155346048"/>
        <c:axId val="155347584"/>
      </c:barChart>
      <c:catAx>
        <c:axId val="155346048"/>
        <c:scaling>
          <c:orientation val="minMax"/>
        </c:scaling>
        <c:delete val="0"/>
        <c:axPos val="b"/>
        <c:majorTickMark val="out"/>
        <c:minorTickMark val="none"/>
        <c:tickLblPos val="nextTo"/>
        <c:crossAx val="155347584"/>
        <c:crosses val="autoZero"/>
        <c:auto val="1"/>
        <c:lblAlgn val="ctr"/>
        <c:lblOffset val="100"/>
        <c:noMultiLvlLbl val="0"/>
      </c:catAx>
      <c:valAx>
        <c:axId val="155347584"/>
        <c:scaling>
          <c:orientation val="minMax"/>
        </c:scaling>
        <c:delete val="0"/>
        <c:axPos val="l"/>
        <c:majorGridlines/>
        <c:numFmt formatCode="0%" sourceLinked="1"/>
        <c:majorTickMark val="out"/>
        <c:minorTickMark val="none"/>
        <c:tickLblPos val="nextTo"/>
        <c:crossAx val="15534604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spPr>
            <a:solidFill>
              <a:srgbClr val="0000FF"/>
            </a:solidFill>
          </c:spPr>
          <c:invertIfNegative val="0"/>
          <c:cat>
            <c:strRef>
              <c:f>中1・2保護者アンケート!$A$12:$A$27</c:f>
              <c:strCache>
                <c:ptCount val="16"/>
                <c:pt idx="0">
                  <c:v>・２０２０年大学入試改革</c:v>
                </c:pt>
                <c:pt idx="1">
                  <c:v>・志望校の選び方</c:v>
                </c:pt>
                <c:pt idx="2">
                  <c:v>・時間の使い方</c:v>
                </c:pt>
                <c:pt idx="3">
                  <c:v>・今の成績で受験に間に合うか</c:v>
                </c:pt>
                <c:pt idx="4">
                  <c:v>・学校の定期テストの成績</c:v>
                </c:pt>
                <c:pt idx="5">
                  <c:v>・家庭学習の時間の確保</c:v>
                </c:pt>
                <c:pt idx="6">
                  <c:v>・学校の内申点</c:v>
                </c:pt>
                <c:pt idx="7">
                  <c:v>・全教研の公開テストの成績</c:v>
                </c:pt>
                <c:pt idx="8">
                  <c:v>・勉強と部活の両立</c:v>
                </c:pt>
                <c:pt idx="9">
                  <c:v>・マンガ・ゲーム・携帯などの娯楽の時間</c:v>
                </c:pt>
                <c:pt idx="10">
                  <c:v>・本人のやる気のなさ</c:v>
                </c:pt>
                <c:pt idx="11">
                  <c:v>・本人の友人関係</c:v>
                </c:pt>
                <c:pt idx="12">
                  <c:v>・子供との接し方</c:v>
                </c:pt>
                <c:pt idx="13">
                  <c:v>・全教研の授業についていけるか</c:v>
                </c:pt>
                <c:pt idx="14">
                  <c:v>・勉強と習い事の両立</c:v>
                </c:pt>
                <c:pt idx="15">
                  <c:v>・勉強と生徒会活動の両立</c:v>
                </c:pt>
              </c:strCache>
            </c:strRef>
          </c:cat>
          <c:val>
            <c:numRef>
              <c:f>中1・2保護者アンケート!$C$12:$C$27</c:f>
              <c:numCache>
                <c:formatCode>0%</c:formatCode>
                <c:ptCount val="16"/>
                <c:pt idx="0">
                  <c:v>0.42105263157894735</c:v>
                </c:pt>
                <c:pt idx="1">
                  <c:v>0.36842105263157893</c:v>
                </c:pt>
                <c:pt idx="2">
                  <c:v>0.36842105263157893</c:v>
                </c:pt>
                <c:pt idx="3">
                  <c:v>0.31578947368421051</c:v>
                </c:pt>
                <c:pt idx="4">
                  <c:v>0.26315789473684209</c:v>
                </c:pt>
                <c:pt idx="5">
                  <c:v>0.26315789473684209</c:v>
                </c:pt>
                <c:pt idx="6">
                  <c:v>0.21052631578947367</c:v>
                </c:pt>
                <c:pt idx="7">
                  <c:v>0.21052631578947367</c:v>
                </c:pt>
                <c:pt idx="8">
                  <c:v>0.15789473684210525</c:v>
                </c:pt>
                <c:pt idx="9">
                  <c:v>0.10526315789473684</c:v>
                </c:pt>
                <c:pt idx="10">
                  <c:v>5.2631578947368418E-2</c:v>
                </c:pt>
                <c:pt idx="11">
                  <c:v>5.2631578947368418E-2</c:v>
                </c:pt>
                <c:pt idx="12">
                  <c:v>5.2631578947368418E-2</c:v>
                </c:pt>
                <c:pt idx="13">
                  <c:v>5.2631578947368418E-2</c:v>
                </c:pt>
                <c:pt idx="14">
                  <c:v>0</c:v>
                </c:pt>
                <c:pt idx="15">
                  <c:v>0</c:v>
                </c:pt>
              </c:numCache>
            </c:numRef>
          </c:val>
        </c:ser>
        <c:dLbls>
          <c:showLegendKey val="0"/>
          <c:showVal val="0"/>
          <c:showCatName val="0"/>
          <c:showSerName val="0"/>
          <c:showPercent val="0"/>
          <c:showBubbleSize val="0"/>
        </c:dLbls>
        <c:gapWidth val="150"/>
        <c:overlap val="100"/>
        <c:axId val="227217792"/>
        <c:axId val="227242752"/>
      </c:barChart>
      <c:catAx>
        <c:axId val="227217792"/>
        <c:scaling>
          <c:orientation val="minMax"/>
        </c:scaling>
        <c:delete val="0"/>
        <c:axPos val="b"/>
        <c:majorTickMark val="out"/>
        <c:minorTickMark val="none"/>
        <c:tickLblPos val="nextTo"/>
        <c:crossAx val="227242752"/>
        <c:crosses val="autoZero"/>
        <c:auto val="1"/>
        <c:lblAlgn val="ctr"/>
        <c:lblOffset val="100"/>
        <c:noMultiLvlLbl val="0"/>
      </c:catAx>
      <c:valAx>
        <c:axId val="227242752"/>
        <c:scaling>
          <c:orientation val="minMax"/>
        </c:scaling>
        <c:delete val="0"/>
        <c:axPos val="l"/>
        <c:majorGridlines/>
        <c:numFmt formatCode="0%" sourceLinked="1"/>
        <c:majorTickMark val="out"/>
        <c:minorTickMark val="none"/>
        <c:tickLblPos val="nextTo"/>
        <c:crossAx val="227217792"/>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barChart>
        <c:barDir val="col"/>
        <c:grouping val="stacked"/>
        <c:varyColors val="0"/>
        <c:ser>
          <c:idx val="0"/>
          <c:order val="0"/>
          <c:spPr>
            <a:solidFill>
              <a:srgbClr val="0070C0"/>
            </a:solidFill>
          </c:spPr>
          <c:invertIfNegative val="0"/>
          <c:cat>
            <c:strRef>
              <c:f>中３保護者アンケート!$A$12:$A$27</c:f>
              <c:strCache>
                <c:ptCount val="16"/>
                <c:pt idx="0">
                  <c:v>・志望校の選び方</c:v>
                </c:pt>
                <c:pt idx="1">
                  <c:v>・学校の内申点</c:v>
                </c:pt>
                <c:pt idx="2">
                  <c:v>・時間の使い方</c:v>
                </c:pt>
                <c:pt idx="3">
                  <c:v>・全教研の公開テストの成績</c:v>
                </c:pt>
                <c:pt idx="4">
                  <c:v>・今の成績で受験に間に合うか</c:v>
                </c:pt>
                <c:pt idx="5">
                  <c:v>・学校の定期テストの成績</c:v>
                </c:pt>
                <c:pt idx="6">
                  <c:v>・マンガ・ゲーム・携帯などの娯楽の時間</c:v>
                </c:pt>
                <c:pt idx="7">
                  <c:v>・２０２０年大学入試改革</c:v>
                </c:pt>
                <c:pt idx="8">
                  <c:v>・家庭学習の時間の確保</c:v>
                </c:pt>
                <c:pt idx="9">
                  <c:v>・本人のやる気のなさ</c:v>
                </c:pt>
                <c:pt idx="10">
                  <c:v>・本人の友人関係</c:v>
                </c:pt>
                <c:pt idx="11">
                  <c:v>・勉強と部活の両立</c:v>
                </c:pt>
                <c:pt idx="12">
                  <c:v>・勉強と習い事の両立</c:v>
                </c:pt>
                <c:pt idx="13">
                  <c:v>・子供との接し方</c:v>
                </c:pt>
                <c:pt idx="14">
                  <c:v>・全教研の授業についていけるか</c:v>
                </c:pt>
                <c:pt idx="15">
                  <c:v>・勉強と生徒会活動の両立</c:v>
                </c:pt>
              </c:strCache>
            </c:strRef>
          </c:cat>
          <c:val>
            <c:numRef>
              <c:f>中３保護者アンケート!$C$12:$C$27</c:f>
              <c:numCache>
                <c:formatCode>0%</c:formatCode>
                <c:ptCount val="16"/>
                <c:pt idx="0">
                  <c:v>0.60869565217391308</c:v>
                </c:pt>
                <c:pt idx="1">
                  <c:v>0.43478260869565216</c:v>
                </c:pt>
                <c:pt idx="2">
                  <c:v>0.39130434782608697</c:v>
                </c:pt>
                <c:pt idx="3">
                  <c:v>0.39130434782608697</c:v>
                </c:pt>
                <c:pt idx="4">
                  <c:v>0.39130434782608697</c:v>
                </c:pt>
                <c:pt idx="5">
                  <c:v>0.34782608695652173</c:v>
                </c:pt>
                <c:pt idx="6">
                  <c:v>0.2608695652173913</c:v>
                </c:pt>
                <c:pt idx="7">
                  <c:v>0.21739130434782608</c:v>
                </c:pt>
                <c:pt idx="8">
                  <c:v>8.6956521739130432E-2</c:v>
                </c:pt>
                <c:pt idx="9">
                  <c:v>8.6956521739130432E-2</c:v>
                </c:pt>
                <c:pt idx="10">
                  <c:v>8.6956521739130432E-2</c:v>
                </c:pt>
                <c:pt idx="11">
                  <c:v>4.3478260869565216E-2</c:v>
                </c:pt>
                <c:pt idx="12">
                  <c:v>4.3478260869565216E-2</c:v>
                </c:pt>
                <c:pt idx="13">
                  <c:v>4.3478260869565216E-2</c:v>
                </c:pt>
                <c:pt idx="14">
                  <c:v>4.3478260869565216E-2</c:v>
                </c:pt>
                <c:pt idx="15">
                  <c:v>0</c:v>
                </c:pt>
              </c:numCache>
            </c:numRef>
          </c:val>
        </c:ser>
        <c:dLbls>
          <c:showLegendKey val="0"/>
          <c:showVal val="0"/>
          <c:showCatName val="0"/>
          <c:showSerName val="0"/>
          <c:showPercent val="0"/>
          <c:showBubbleSize val="0"/>
        </c:dLbls>
        <c:gapWidth val="150"/>
        <c:overlap val="100"/>
        <c:axId val="33778304"/>
        <c:axId val="23609728"/>
      </c:barChart>
      <c:catAx>
        <c:axId val="33778304"/>
        <c:scaling>
          <c:orientation val="minMax"/>
        </c:scaling>
        <c:delete val="0"/>
        <c:axPos val="b"/>
        <c:majorTickMark val="out"/>
        <c:minorTickMark val="none"/>
        <c:tickLblPos val="nextTo"/>
        <c:txPr>
          <a:bodyPr/>
          <a:lstStyle/>
          <a:p>
            <a:pPr>
              <a:defRPr b="1"/>
            </a:pPr>
            <a:endParaRPr lang="ja-JP"/>
          </a:p>
        </c:txPr>
        <c:crossAx val="23609728"/>
        <c:crosses val="autoZero"/>
        <c:auto val="1"/>
        <c:lblAlgn val="ctr"/>
        <c:lblOffset val="100"/>
        <c:noMultiLvlLbl val="0"/>
      </c:catAx>
      <c:valAx>
        <c:axId val="23609728"/>
        <c:scaling>
          <c:orientation val="minMax"/>
        </c:scaling>
        <c:delete val="0"/>
        <c:axPos val="l"/>
        <c:majorGridlines/>
        <c:numFmt formatCode="0%" sourceLinked="1"/>
        <c:majorTickMark val="out"/>
        <c:minorTickMark val="none"/>
        <c:tickLblPos val="nextTo"/>
        <c:crossAx val="3377830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6.5723255788642507E-2"/>
          <c:y val="1.7572017599690067E-2"/>
          <c:w val="0.92340525028343534"/>
          <c:h val="0.55977185183706635"/>
        </c:manualLayout>
      </c:layout>
      <c:barChart>
        <c:barDir val="col"/>
        <c:grouping val="stacked"/>
        <c:varyColors val="0"/>
        <c:ser>
          <c:idx val="0"/>
          <c:order val="0"/>
          <c:spPr>
            <a:solidFill>
              <a:srgbClr val="0070C0"/>
            </a:solidFill>
          </c:spPr>
          <c:invertIfNegative val="0"/>
          <c:cat>
            <c:strRef>
              <c:f>中３生徒アンケート!$A$12:$A$28</c:f>
              <c:strCache>
                <c:ptCount val="17"/>
                <c:pt idx="0">
                  <c:v>・学校の内申点</c:v>
                </c:pt>
                <c:pt idx="1">
                  <c:v>・学校の定期テストの成績</c:v>
                </c:pt>
                <c:pt idx="2">
                  <c:v>・時間の使い方</c:v>
                </c:pt>
                <c:pt idx="3">
                  <c:v>・全教研の公開テストの成績</c:v>
                </c:pt>
                <c:pt idx="4">
                  <c:v>・今の成績で受験に間に合うか</c:v>
                </c:pt>
                <c:pt idx="5">
                  <c:v>・マンガ・ゲーム・携帯などの娯楽の時間</c:v>
                </c:pt>
                <c:pt idx="6">
                  <c:v>・家庭学習の時間の確保</c:v>
                </c:pt>
                <c:pt idx="7">
                  <c:v>・志望校の選び方</c:v>
                </c:pt>
                <c:pt idx="8">
                  <c:v>・本人のやる気のなさ</c:v>
                </c:pt>
                <c:pt idx="9">
                  <c:v>・勉強と部活の両立</c:v>
                </c:pt>
                <c:pt idx="10">
                  <c:v>・勉強と習い事の両立</c:v>
                </c:pt>
                <c:pt idx="11">
                  <c:v>・本人の友人関係</c:v>
                </c:pt>
                <c:pt idx="12">
                  <c:v>・２０２０年大学入試改革</c:v>
                </c:pt>
                <c:pt idx="13">
                  <c:v>・全教研の授業についていけるか</c:v>
                </c:pt>
                <c:pt idx="14">
                  <c:v>・勉強と生徒会活動の両立</c:v>
                </c:pt>
                <c:pt idx="15">
                  <c:v>・親との接し方</c:v>
                </c:pt>
                <c:pt idx="16">
                  <c:v>その他</c:v>
                </c:pt>
              </c:strCache>
            </c:strRef>
          </c:cat>
          <c:val>
            <c:numRef>
              <c:f>中３生徒アンケート!$C$12:$C$28</c:f>
              <c:numCache>
                <c:formatCode>0%</c:formatCode>
                <c:ptCount val="17"/>
                <c:pt idx="0">
                  <c:v>0.625</c:v>
                </c:pt>
                <c:pt idx="1">
                  <c:v>0.58333333333333337</c:v>
                </c:pt>
                <c:pt idx="2">
                  <c:v>0.45833333333333331</c:v>
                </c:pt>
                <c:pt idx="3">
                  <c:v>0.41666666666666669</c:v>
                </c:pt>
                <c:pt idx="4">
                  <c:v>0.33333333333333331</c:v>
                </c:pt>
                <c:pt idx="5">
                  <c:v>0.29166666666666669</c:v>
                </c:pt>
                <c:pt idx="6">
                  <c:v>0.25</c:v>
                </c:pt>
                <c:pt idx="7">
                  <c:v>0.20833333333333334</c:v>
                </c:pt>
                <c:pt idx="8">
                  <c:v>0.20833333333333334</c:v>
                </c:pt>
                <c:pt idx="9">
                  <c:v>8.3333333333333329E-2</c:v>
                </c:pt>
                <c:pt idx="10">
                  <c:v>8.3333333333333329E-2</c:v>
                </c:pt>
                <c:pt idx="11">
                  <c:v>4.1666666666666664E-2</c:v>
                </c:pt>
                <c:pt idx="12">
                  <c:v>4.1666666666666664E-2</c:v>
                </c:pt>
                <c:pt idx="13">
                  <c:v>4.1666666666666664E-2</c:v>
                </c:pt>
                <c:pt idx="14">
                  <c:v>0</c:v>
                </c:pt>
                <c:pt idx="15">
                  <c:v>0</c:v>
                </c:pt>
                <c:pt idx="16">
                  <c:v>0</c:v>
                </c:pt>
              </c:numCache>
            </c:numRef>
          </c:val>
        </c:ser>
        <c:dLbls>
          <c:showLegendKey val="0"/>
          <c:showVal val="0"/>
          <c:showCatName val="0"/>
          <c:showSerName val="0"/>
          <c:showPercent val="0"/>
          <c:showBubbleSize val="0"/>
        </c:dLbls>
        <c:gapWidth val="150"/>
        <c:overlap val="100"/>
        <c:axId val="33815936"/>
        <c:axId val="34010240"/>
      </c:barChart>
      <c:catAx>
        <c:axId val="33815936"/>
        <c:scaling>
          <c:orientation val="minMax"/>
        </c:scaling>
        <c:delete val="0"/>
        <c:axPos val="b"/>
        <c:majorTickMark val="out"/>
        <c:minorTickMark val="none"/>
        <c:tickLblPos val="nextTo"/>
        <c:txPr>
          <a:bodyPr/>
          <a:lstStyle/>
          <a:p>
            <a:pPr>
              <a:defRPr b="1"/>
            </a:pPr>
            <a:endParaRPr lang="ja-JP"/>
          </a:p>
        </c:txPr>
        <c:crossAx val="34010240"/>
        <c:crosses val="autoZero"/>
        <c:auto val="1"/>
        <c:lblAlgn val="ctr"/>
        <c:lblOffset val="100"/>
        <c:noMultiLvlLbl val="0"/>
      </c:catAx>
      <c:valAx>
        <c:axId val="34010240"/>
        <c:scaling>
          <c:orientation val="minMax"/>
        </c:scaling>
        <c:delete val="0"/>
        <c:axPos val="l"/>
        <c:majorGridlines/>
        <c:numFmt formatCode="0%" sourceLinked="1"/>
        <c:majorTickMark val="out"/>
        <c:minorTickMark val="none"/>
        <c:tickLblPos val="nextTo"/>
        <c:crossAx val="33815936"/>
        <c:crosses val="autoZero"/>
        <c:crossBetween val="between"/>
      </c:valAx>
    </c:plotArea>
    <c:plotVisOnly val="1"/>
    <c:dispBlanksAs val="gap"/>
    <c:showDLblsOverMax val="0"/>
  </c:chart>
  <c:spPr>
    <a:noFill/>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0" y="1"/>
            <a:ext cx="4307047" cy="341542"/>
          </a:xfrm>
          <a:prstGeom prst="rect">
            <a:avLst/>
          </a:prstGeom>
        </p:spPr>
        <p:txBody>
          <a:bodyPr vert="horz" lIns="91420" tIns="45710" rIns="91420"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5" y="1"/>
            <a:ext cx="4307047" cy="341542"/>
          </a:xfrm>
          <a:prstGeom prst="rect">
            <a:avLst/>
          </a:prstGeom>
        </p:spPr>
        <p:txBody>
          <a:bodyPr vert="horz" lIns="91420" tIns="45710" rIns="91420" bIns="45710" rtlCol="0"/>
          <a:lstStyle>
            <a:lvl1pPr algn="r">
              <a:defRPr sz="1200"/>
            </a:lvl1pPr>
          </a:lstStyle>
          <a:p>
            <a:fld id="{4E5606F8-30F6-45B8-8810-C55C3EA5F955}" type="datetimeFigureOut">
              <a:rPr kumimoji="1" lang="ja-JP" altLang="en-US" smtClean="0"/>
              <a:t>2019/10/17</a:t>
            </a:fld>
            <a:endParaRPr kumimoji="1" lang="ja-JP" altLang="en-US"/>
          </a:p>
        </p:txBody>
      </p:sp>
      <p:sp>
        <p:nvSpPr>
          <p:cNvPr id="4" name="フッター プレースホルダー 3"/>
          <p:cNvSpPr>
            <a:spLocks noGrp="1"/>
          </p:cNvSpPr>
          <p:nvPr>
            <p:ph type="ftr" sz="quarter" idx="2"/>
          </p:nvPr>
        </p:nvSpPr>
        <p:spPr>
          <a:xfrm>
            <a:off x="10" y="6465660"/>
            <a:ext cx="4307047" cy="341542"/>
          </a:xfrm>
          <a:prstGeom prst="rect">
            <a:avLst/>
          </a:prstGeom>
        </p:spPr>
        <p:txBody>
          <a:bodyPr vert="horz" lIns="91420" tIns="45710" rIns="91420"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5" y="6465660"/>
            <a:ext cx="4307047" cy="341542"/>
          </a:xfrm>
          <a:prstGeom prst="rect">
            <a:avLst/>
          </a:prstGeom>
        </p:spPr>
        <p:txBody>
          <a:bodyPr vert="horz" lIns="91420" tIns="45710" rIns="91420" bIns="45710" rtlCol="0" anchor="b"/>
          <a:lstStyle>
            <a:lvl1pPr algn="r">
              <a:defRPr sz="1200"/>
            </a:lvl1pPr>
          </a:lstStyle>
          <a:p>
            <a:fld id="{9378A9D5-175A-4674-BBF5-99B658C007D0}" type="slidenum">
              <a:rPr kumimoji="1" lang="ja-JP" altLang="en-US" smtClean="0"/>
              <a:t>‹#›</a:t>
            </a:fld>
            <a:endParaRPr kumimoji="1" lang="ja-JP" altLang="en-US"/>
          </a:p>
        </p:txBody>
      </p:sp>
    </p:spTree>
    <p:extLst>
      <p:ext uri="{BB962C8B-B14F-4D97-AF65-F5344CB8AC3E}">
        <p14:creationId xmlns:p14="http://schemas.microsoft.com/office/powerpoint/2010/main" val="16965836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5"/>
            <a:ext cx="4307520" cy="341620"/>
          </a:xfrm>
          <a:prstGeom prst="rect">
            <a:avLst/>
          </a:prstGeom>
        </p:spPr>
        <p:txBody>
          <a:bodyPr vert="horz" lIns="90802" tIns="45400" rIns="90802" bIns="4540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30250" y="5"/>
            <a:ext cx="4307519" cy="341620"/>
          </a:xfrm>
          <a:prstGeom prst="rect">
            <a:avLst/>
          </a:prstGeom>
        </p:spPr>
        <p:txBody>
          <a:bodyPr vert="horz" lIns="90802" tIns="45400" rIns="90802" bIns="45400" rtlCol="0"/>
          <a:lstStyle>
            <a:lvl1pPr algn="r">
              <a:defRPr sz="1200"/>
            </a:lvl1pPr>
          </a:lstStyle>
          <a:p>
            <a:fld id="{05EC512B-C768-4A17-8D2C-3E705E15FB5C}" type="datetimeFigureOut">
              <a:rPr kumimoji="1" lang="ja-JP" altLang="en-US" smtClean="0"/>
              <a:t>2019/10/17</a:t>
            </a:fld>
            <a:endParaRPr kumimoji="1" lang="ja-JP" altLang="en-US"/>
          </a:p>
        </p:txBody>
      </p:sp>
      <p:sp>
        <p:nvSpPr>
          <p:cNvPr id="4" name="スライド イメージ プレースホルダー 3"/>
          <p:cNvSpPr>
            <a:spLocks noGrp="1" noRot="1" noChangeAspect="1"/>
          </p:cNvSpPr>
          <p:nvPr>
            <p:ph type="sldImg" idx="2"/>
          </p:nvPr>
        </p:nvSpPr>
        <p:spPr>
          <a:xfrm>
            <a:off x="2927350" y="850900"/>
            <a:ext cx="4084638" cy="2297113"/>
          </a:xfrm>
          <a:prstGeom prst="rect">
            <a:avLst/>
          </a:prstGeom>
          <a:noFill/>
          <a:ln w="12700">
            <a:solidFill>
              <a:prstClr val="black"/>
            </a:solidFill>
          </a:ln>
        </p:spPr>
        <p:txBody>
          <a:bodyPr vert="horz" lIns="90802" tIns="45400" rIns="90802" bIns="45400" rtlCol="0" anchor="ctr"/>
          <a:lstStyle/>
          <a:p>
            <a:endParaRPr lang="ja-JP" altLang="en-US"/>
          </a:p>
        </p:txBody>
      </p:sp>
      <p:sp>
        <p:nvSpPr>
          <p:cNvPr id="5" name="ノート プレースホルダー 4"/>
          <p:cNvSpPr>
            <a:spLocks noGrp="1"/>
          </p:cNvSpPr>
          <p:nvPr>
            <p:ph type="body" sz="quarter" idx="3"/>
          </p:nvPr>
        </p:nvSpPr>
        <p:spPr>
          <a:xfrm>
            <a:off x="994412" y="3276084"/>
            <a:ext cx="7950523" cy="2681004"/>
          </a:xfrm>
          <a:prstGeom prst="rect">
            <a:avLst/>
          </a:prstGeom>
        </p:spPr>
        <p:txBody>
          <a:bodyPr vert="horz" lIns="90802" tIns="45400" rIns="90802" bIns="4540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583"/>
            <a:ext cx="4307520" cy="341619"/>
          </a:xfrm>
          <a:prstGeom prst="rect">
            <a:avLst/>
          </a:prstGeom>
        </p:spPr>
        <p:txBody>
          <a:bodyPr vert="horz" lIns="90802" tIns="45400" rIns="90802" bIns="4540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30250" y="6465583"/>
            <a:ext cx="4307519" cy="341619"/>
          </a:xfrm>
          <a:prstGeom prst="rect">
            <a:avLst/>
          </a:prstGeom>
        </p:spPr>
        <p:txBody>
          <a:bodyPr vert="horz" lIns="90802" tIns="45400" rIns="90802" bIns="45400" rtlCol="0" anchor="b"/>
          <a:lstStyle>
            <a:lvl1pPr algn="r">
              <a:defRPr sz="1200"/>
            </a:lvl1pPr>
          </a:lstStyle>
          <a:p>
            <a:fld id="{1DB8A02F-6A25-414A-83AF-B23113E9B7D5}" type="slidenum">
              <a:rPr kumimoji="1" lang="ja-JP" altLang="en-US" smtClean="0"/>
              <a:t>‹#›</a:t>
            </a:fld>
            <a:endParaRPr kumimoji="1" lang="ja-JP" altLang="en-US"/>
          </a:p>
        </p:txBody>
      </p:sp>
    </p:spTree>
    <p:extLst>
      <p:ext uri="{BB962C8B-B14F-4D97-AF65-F5344CB8AC3E}">
        <p14:creationId xmlns:p14="http://schemas.microsoft.com/office/powerpoint/2010/main" val="5393371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DB8A02F-6A25-414A-83AF-B23113E9B7D5}" type="slidenum">
              <a:rPr kumimoji="1" lang="ja-JP" altLang="en-US" smtClean="0"/>
              <a:t>1</a:t>
            </a:fld>
            <a:endParaRPr kumimoji="1" lang="ja-JP" altLang="en-US"/>
          </a:p>
        </p:txBody>
      </p:sp>
    </p:spTree>
    <p:extLst>
      <p:ext uri="{BB962C8B-B14F-4D97-AF65-F5344CB8AC3E}">
        <p14:creationId xmlns:p14="http://schemas.microsoft.com/office/powerpoint/2010/main" val="1031339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ja-JP" altLang="en-US"/>
              <a:t>マスター タイトルの書式設定</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16FC784F-F933-4B94-BEC0-C354BC09B0EE}" type="datetime1">
              <a:rPr lang="en-US" altLang="ja-JP" smtClean="0"/>
              <a:t>10/17/2019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4FAB73BC-B049-4115-A692-8D63A059BFB8}" type="slidenum">
              <a:rPr lang="en-US" smtClean="0"/>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55968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47E54B8-B122-4B2D-9C14-9C5E37910A04}" type="datetime1">
              <a:rPr lang="en-US" altLang="ja-JP"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8305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F78398-4B96-4C5F-AD39-66B70CA19139}" type="datetime1">
              <a:rPr lang="en-US" altLang="ja-JP"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788376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ja-JP" altLang="en-US"/>
              <a:t>マスター タイトルの書式設定</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02D1A2B-70ED-4C64-9954-D8CFD870D9C7}" type="datetime1">
              <a:rPr lang="en-US" altLang="ja-JP"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25000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63C5D74-3ACC-48CA-A69B-A45BE5A30D44}" type="datetime1">
              <a:rPr lang="en-US" altLang="ja-JP"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1945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段">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ja-JP" altLang="en-US"/>
              <a:t>マスター タイトルの書式設定</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39F917D6-8C26-47D4-BA51-A85E9E17F325}" type="datetime1">
              <a:rPr lang="en-US" altLang="ja-JP" smtClean="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45620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つの画像列">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ja-JP" altLang="en-US"/>
              <a:t>マスター タイトルの書式設定</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3" name="Date Placeholder 2"/>
          <p:cNvSpPr>
            <a:spLocks noGrp="1"/>
          </p:cNvSpPr>
          <p:nvPr>
            <p:ph type="dt" sz="half" idx="10"/>
          </p:nvPr>
        </p:nvSpPr>
        <p:spPr/>
        <p:txBody>
          <a:bodyPr/>
          <a:lstStyle/>
          <a:p>
            <a:fld id="{D9A1E6B7-47C1-4DFD-B918-12B610E5A7B6}" type="datetime1">
              <a:rPr lang="en-US" altLang="ja-JP" smtClean="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165000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ja-JP" altLang="en-US"/>
              <a:t>マスター タイトルの書式設定</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F653F17-31BD-4C04-87C3-69C6E2765253}" type="datetime1">
              <a:rPr lang="en-US" altLang="ja-JP"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08707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ja-JP" altLang="en-US"/>
              <a:t>マスター タイトルの書式設定</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B3BD1A-3DEA-4196-866E-C8075200F20A}" type="datetime1">
              <a:rPr lang="en-US" altLang="ja-JP"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495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A18C3C5-CC20-474C-8A8E-4CB85C00687B}" type="datetime1">
              <a:rPr lang="en-US" altLang="ja-JP"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56130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D6DDC2D-A63C-46B9-AB08-A9EFC852D791}" type="datetime1">
              <a:rPr lang="en-US" altLang="ja-JP" smtClean="0"/>
              <a:t>10/17/2019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479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ja-JP" altLang="en-US"/>
              <a:t>マスター タイトルの書式設定</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A55B8A-E91A-4B74-8E78-CD4E6D2F3CBA}" type="datetime1">
              <a:rPr lang="en-US" altLang="ja-JP"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663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2" name="Content Placeholder 3"/>
          <p:cNvSpPr>
            <a:spLocks noGrp="1"/>
          </p:cNvSpPr>
          <p:nvPr>
            <p:ph sz="quarter" idx="13"/>
          </p:nvPr>
        </p:nvSpPr>
        <p:spPr>
          <a:xfrm>
            <a:off x="685802" y="2861733"/>
            <a:ext cx="5088712"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13" name="Content Placeholder 5"/>
          <p:cNvSpPr>
            <a:spLocks noGrp="1"/>
          </p:cNvSpPr>
          <p:nvPr>
            <p:ph sz="quarter" idx="14"/>
          </p:nvPr>
        </p:nvSpPr>
        <p:spPr>
          <a:xfrm>
            <a:off x="5993969" y="2861733"/>
            <a:ext cx="5088713" cy="2512852"/>
          </a:xfrm>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DBD398E8-AAA3-4628-AE6E-92CA4EAAFE7B}" type="datetime1">
              <a:rPr lang="en-US" altLang="ja-JP" smtClean="0"/>
              <a:t>10/17/2019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7772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297E72E-C1DC-4A59-A1C4-DDF3ACD6CD80}" type="datetime1">
              <a:rPr lang="en-US" altLang="ja-JP" smtClean="0"/>
              <a:t>10/17/2019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4160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F7C96-D6E5-40FF-A368-85F6A2438975}" type="datetime1">
              <a:rPr lang="en-US" altLang="ja-JP" smtClean="0"/>
              <a:t>10/17/2019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02565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ja-JP" altLang="en-US"/>
              <a:t>マスター タイトルの書式設定</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D539D88-184D-4E8B-AFB8-6349F3C22CFB}" type="datetime1">
              <a:rPr lang="en-US" altLang="ja-JP"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21189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411B230-AC5C-45CA-A08B-AF9005A26918}" type="datetime1">
              <a:rPr lang="en-US" altLang="ja-JP" smtClean="0"/>
              <a:t>10/17/2019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96993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400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7CAEE52-F3BA-4D42-813D-9D87F0D694E9}" type="datetime1">
              <a:rPr lang="en-US" altLang="ja-JP" smtClean="0"/>
              <a:t>10/17/2019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0361206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hf sldNum="0" hdr="0" ftr="0" dt="0"/>
  <p:txStyles>
    <p:title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21420000">
            <a:off x="626932" y="560417"/>
            <a:ext cx="10714945" cy="2766528"/>
          </a:xfrm>
        </p:spPr>
        <p:txBody>
          <a:bodyPr>
            <a:normAutofit fontScale="90000"/>
          </a:bodyPr>
          <a:lstStyle/>
          <a:p>
            <a:pPr algn="ctr"/>
            <a:r>
              <a:rPr lang="en-US" altLang="ja-JP" dirty="0" smtClean="0">
                <a:latin typeface="HGP創英角ｺﾞｼｯｸUB" panose="020B0900000000000000" pitchFamily="50" charset="-128"/>
                <a:ea typeface="HGP創英角ｺﾞｼｯｸUB" panose="020B0900000000000000" pitchFamily="50" charset="-128"/>
              </a:rPr>
              <a:t/>
            </a:r>
            <a:br>
              <a:rPr lang="en-US" altLang="ja-JP" dirty="0" smtClean="0">
                <a:latin typeface="HGP創英角ｺﾞｼｯｸUB" panose="020B0900000000000000" pitchFamily="50" charset="-128"/>
                <a:ea typeface="HGP創英角ｺﾞｼｯｸUB" panose="020B0900000000000000" pitchFamily="50" charset="-128"/>
              </a:rPr>
            </a:br>
            <a:r>
              <a:rPr lang="ja-JP" altLang="en-US" dirty="0" smtClean="0">
                <a:latin typeface="HGP創英角ｺﾞｼｯｸUB" panose="020B0900000000000000" pitchFamily="50" charset="-128"/>
                <a:ea typeface="HGP創英角ｺﾞｼｯｸUB" panose="020B0900000000000000" pitchFamily="50" charset="-128"/>
              </a:rPr>
              <a:t>２０１９年度</a:t>
            </a:r>
            <a:r>
              <a:rPr lang="en-US" altLang="ja-JP" dirty="0" smtClean="0">
                <a:latin typeface="HGP創英角ｺﾞｼｯｸUB" panose="020B0900000000000000" pitchFamily="50" charset="-128"/>
                <a:ea typeface="HGP創英角ｺﾞｼｯｸUB" panose="020B0900000000000000" pitchFamily="50" charset="-128"/>
              </a:rPr>
              <a:t/>
            </a:r>
            <a:br>
              <a:rPr lang="en-US" altLang="ja-JP" dirty="0" smtClean="0">
                <a:latin typeface="HGP創英角ｺﾞｼｯｸUB" panose="020B0900000000000000" pitchFamily="50" charset="-128"/>
                <a:ea typeface="HGP創英角ｺﾞｼｯｸUB" panose="020B0900000000000000" pitchFamily="50" charset="-128"/>
              </a:rPr>
            </a:br>
            <a:r>
              <a:rPr lang="ja-JP" altLang="en-US" dirty="0" smtClean="0">
                <a:latin typeface="HGP創英角ｺﾞｼｯｸUB" panose="020B0900000000000000" pitchFamily="50" charset="-128"/>
                <a:ea typeface="HGP創英角ｺﾞｼｯｸUB" panose="020B0900000000000000" pitchFamily="50" charset="-128"/>
              </a:rPr>
              <a:t>中</a:t>
            </a:r>
            <a:r>
              <a:rPr lang="ja-JP" altLang="en-US" dirty="0">
                <a:latin typeface="HGP創英角ｺﾞｼｯｸUB" panose="020B0900000000000000" pitchFamily="50" charset="-128"/>
                <a:ea typeface="HGP創英角ｺﾞｼｯｸUB" panose="020B0900000000000000" pitchFamily="50" charset="-128"/>
              </a:rPr>
              <a:t>１・２</a:t>
            </a:r>
            <a:r>
              <a:rPr lang="ja-JP" altLang="en-US" dirty="0" smtClean="0">
                <a:latin typeface="HGP創英角ｺﾞｼｯｸUB" panose="020B0900000000000000" pitchFamily="50" charset="-128"/>
                <a:ea typeface="HGP創英角ｺﾞｼｯｸUB" panose="020B0900000000000000" pitchFamily="50" charset="-128"/>
              </a:rPr>
              <a:t>　２学期保護者会</a:t>
            </a:r>
            <a:endParaRPr kumimoji="1" lang="ja-JP" altLang="en-US" dirty="0">
              <a:latin typeface="HGP創英角ｺﾞｼｯｸUB" panose="020B0900000000000000" pitchFamily="50" charset="-128"/>
              <a:ea typeface="HGP創英角ｺﾞｼｯｸUB" panose="020B0900000000000000" pitchFamily="50" charset="-128"/>
            </a:endParaRPr>
          </a:p>
        </p:txBody>
      </p:sp>
      <p:sp>
        <p:nvSpPr>
          <p:cNvPr id="3" name="サブタイトル 2"/>
          <p:cNvSpPr>
            <a:spLocks noGrp="1"/>
          </p:cNvSpPr>
          <p:nvPr>
            <p:ph type="subTitle" idx="1"/>
          </p:nvPr>
        </p:nvSpPr>
        <p:spPr>
          <a:xfrm rot="21420000">
            <a:off x="983062" y="3617503"/>
            <a:ext cx="9755187" cy="550333"/>
          </a:xfrm>
        </p:spPr>
        <p:txBody>
          <a:bodyPr>
            <a:noAutofit/>
          </a:bodyPr>
          <a:lstStyle/>
          <a:p>
            <a:r>
              <a:rPr kumimoji="1" lang="ja-JP" altLang="en-US" sz="3600" dirty="0" smtClean="0">
                <a:latin typeface="HGP創英角ｺﾞｼｯｸUB" panose="020B0900000000000000" pitchFamily="50" charset="-128"/>
                <a:ea typeface="HGP創英角ｺﾞｼｯｸUB" panose="020B0900000000000000" pitchFamily="50" charset="-128"/>
              </a:rPr>
              <a:t>全教研</a:t>
            </a:r>
            <a:r>
              <a:rPr lang="ja-JP" altLang="en-US" sz="3600" dirty="0" smtClean="0">
                <a:latin typeface="HGP創英角ｺﾞｼｯｸUB" panose="020B0900000000000000" pitchFamily="50" charset="-128"/>
                <a:ea typeface="HGP創英角ｺﾞｼｯｸUB" panose="020B0900000000000000" pitchFamily="50" charset="-128"/>
              </a:rPr>
              <a:t>姪浜</a:t>
            </a:r>
            <a:r>
              <a:rPr lang="ja-JP" altLang="en-US" sz="3600" dirty="0">
                <a:latin typeface="HGP創英角ｺﾞｼｯｸUB" panose="020B0900000000000000" pitchFamily="50" charset="-128"/>
                <a:ea typeface="HGP創英角ｺﾞｼｯｸUB" panose="020B0900000000000000" pitchFamily="50" charset="-128"/>
              </a:rPr>
              <a:t>教室</a:t>
            </a:r>
            <a:endParaRPr kumimoji="1" lang="ja-JP" altLang="en-US" sz="3600" dirty="0">
              <a:latin typeface="HGP創英角ｺﾞｼｯｸUB" panose="020B0900000000000000" pitchFamily="50" charset="-128"/>
              <a:ea typeface="HGP創英角ｺﾞｼｯｸUB" panose="020B0900000000000000" pitchFamily="50"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623" y="694899"/>
            <a:ext cx="2369588" cy="674016"/>
          </a:xfrm>
          <a:prstGeom prst="rect">
            <a:avLst/>
          </a:prstGeom>
        </p:spPr>
      </p:pic>
    </p:spTree>
    <p:extLst>
      <p:ext uri="{BB962C8B-B14F-4D97-AF65-F5344CB8AC3E}">
        <p14:creationId xmlns:p14="http://schemas.microsoft.com/office/powerpoint/2010/main" val="998349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9730" y="1390943"/>
            <a:ext cx="3699079" cy="541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697" y="1365724"/>
            <a:ext cx="3884385" cy="551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四角形: 角度付き 7">
            <a:extLst>
              <a:ext uri="{FF2B5EF4-FFF2-40B4-BE49-F238E27FC236}">
                <a16:creationId xmlns:a16="http://schemas.microsoft.com/office/drawing/2014/main" xmlns="" id="{DA299E84-3277-45E4-9BD7-E3F684F769A5}"/>
              </a:ext>
            </a:extLst>
          </p:cNvPr>
          <p:cNvSpPr/>
          <p:nvPr/>
        </p:nvSpPr>
        <p:spPr>
          <a:xfrm>
            <a:off x="2374208" y="340239"/>
            <a:ext cx="7109640"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704423" y="426150"/>
            <a:ext cx="6433172" cy="923330"/>
          </a:xfrm>
          <a:prstGeom prst="rect">
            <a:avLst/>
          </a:prstGeom>
          <a:noFill/>
        </p:spPr>
        <p:txBody>
          <a:bodyPr wrap="none" lIns="91440" tIns="45720" rIns="91440" bIns="45720">
            <a:spAutoFit/>
          </a:bodyPr>
          <a:lstStyle/>
          <a:p>
            <a:pPr algn="ctr"/>
            <a:r>
              <a:rPr lang="en-US" altLang="ja-JP"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3.</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直前確認プリント</a:t>
            </a:r>
            <a:endParaRPr lang="zh-TW" altLang="en-US" sz="540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2" name="円/楕円 1"/>
          <p:cNvSpPr/>
          <p:nvPr/>
        </p:nvSpPr>
        <p:spPr>
          <a:xfrm>
            <a:off x="147297" y="1435392"/>
            <a:ext cx="4137320" cy="21699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H="1">
            <a:off x="4284618" y="1998617"/>
            <a:ext cx="287382" cy="3763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9" name="四角形: 角を丸くする 49">
            <a:extLst>
              <a:ext uri="{FF2B5EF4-FFF2-40B4-BE49-F238E27FC236}">
                <a16:creationId xmlns:a16="http://schemas.microsoft.com/office/drawing/2014/main" xmlns="" id="{910C8761-8C08-4BDD-9827-826609922824}"/>
              </a:ext>
            </a:extLst>
          </p:cNvPr>
          <p:cNvSpPr/>
          <p:nvPr/>
        </p:nvSpPr>
        <p:spPr>
          <a:xfrm>
            <a:off x="4572000" y="1477602"/>
            <a:ext cx="4376056"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最重要ポイントをまとめています！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21" name="円/楕円 20"/>
          <p:cNvSpPr/>
          <p:nvPr/>
        </p:nvSpPr>
        <p:spPr>
          <a:xfrm>
            <a:off x="2821576" y="3592287"/>
            <a:ext cx="1397339" cy="312202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flipH="1">
            <a:off x="4118769" y="2955051"/>
            <a:ext cx="348728" cy="13552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四角形: 角を丸くする 49">
            <a:extLst>
              <a:ext uri="{FF2B5EF4-FFF2-40B4-BE49-F238E27FC236}">
                <a16:creationId xmlns:a16="http://schemas.microsoft.com/office/drawing/2014/main" xmlns="" id="{910C8761-8C08-4BDD-9827-826609922824}"/>
              </a:ext>
            </a:extLst>
          </p:cNvPr>
          <p:cNvSpPr/>
          <p:nvPr/>
        </p:nvSpPr>
        <p:spPr>
          <a:xfrm>
            <a:off x="4428309" y="2348117"/>
            <a:ext cx="4376056"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短時間で確認できるように、答えは</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rPr>
              <a:t>問題</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のすぐ横につけています！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30" name="円/楕円 29"/>
          <p:cNvSpPr/>
          <p:nvPr/>
        </p:nvSpPr>
        <p:spPr>
          <a:xfrm>
            <a:off x="8254977" y="1391850"/>
            <a:ext cx="3697537" cy="5322459"/>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6" name="グループ化 25"/>
          <p:cNvGrpSpPr/>
          <p:nvPr/>
        </p:nvGrpSpPr>
        <p:grpSpPr>
          <a:xfrm>
            <a:off x="4872572" y="3605349"/>
            <a:ext cx="4265023" cy="1162400"/>
            <a:chOff x="8085906" y="1493406"/>
            <a:chExt cx="3683728" cy="1848763"/>
          </a:xfrm>
        </p:grpSpPr>
        <p:sp>
          <p:nvSpPr>
            <p:cNvPr id="27" name="四角形: 角を丸くする 15">
              <a:extLst>
                <a:ext uri="{FF2B5EF4-FFF2-40B4-BE49-F238E27FC236}">
                  <a16:creationId xmlns="" xmlns:a16="http://schemas.microsoft.com/office/drawing/2014/main" id="{BC867A40-0B3C-4F18-BECC-C83142D62EE7}"/>
                </a:ext>
              </a:extLst>
            </p:cNvPr>
            <p:cNvSpPr/>
            <p:nvPr/>
          </p:nvSpPr>
          <p:spPr>
            <a:xfrm>
              <a:off x="8085906" y="1493406"/>
              <a:ext cx="3431204" cy="1848763"/>
            </a:xfrm>
            <a:prstGeom prst="roundRect">
              <a:avLst/>
            </a:prstGeom>
            <a:solidFill>
              <a:srgbClr val="FFFF00"/>
            </a:solidFill>
            <a:ln>
              <a:solidFill>
                <a:srgbClr val="C00000"/>
              </a:solid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500"/>
            </a:p>
          </p:txBody>
        </p:sp>
        <p:sp>
          <p:nvSpPr>
            <p:cNvPr id="28" name="タイトル 1">
              <a:extLst>
                <a:ext uri="{FF2B5EF4-FFF2-40B4-BE49-F238E27FC236}">
                  <a16:creationId xmlns="" xmlns:a16="http://schemas.microsoft.com/office/drawing/2014/main" id="{A2D64BBE-38DB-45BB-9FDF-B457A7DEF647}"/>
                </a:ext>
              </a:extLst>
            </p:cNvPr>
            <p:cNvSpPr txBox="1">
              <a:spLocks/>
            </p:cNvSpPr>
            <p:nvPr/>
          </p:nvSpPr>
          <p:spPr>
            <a:xfrm>
              <a:off x="8138159" y="1729299"/>
              <a:ext cx="3631475" cy="155024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2500" dirty="0" smtClean="0">
                  <a:solidFill>
                    <a:srgbClr val="FF0000"/>
                  </a:solidFill>
                  <a:latin typeface="HGP創英角ｺﾞｼｯｸUB" panose="020B0900000000000000" pitchFamily="50" charset="-128"/>
                  <a:ea typeface="HGP創英角ｺﾞｼｯｸUB" panose="020B0900000000000000" pitchFamily="50" charset="-128"/>
                </a:rPr>
                <a:t>主要５教科のみだけでなく、</a:t>
              </a:r>
              <a:endParaRPr lang="en-US" altLang="ja-JP" sz="25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r>
                <a:rPr lang="ja-JP" altLang="en-US" sz="2500" dirty="0" smtClean="0">
                  <a:solidFill>
                    <a:srgbClr val="FF0000"/>
                  </a:solidFill>
                  <a:latin typeface="HGP創英角ｺﾞｼｯｸUB" panose="020B0900000000000000" pitchFamily="50" charset="-128"/>
                  <a:ea typeface="HGP創英角ｺﾞｼｯｸUB" panose="020B0900000000000000" pitchFamily="50" charset="-128"/>
                </a:rPr>
                <a:t>副教科も作成しております！</a:t>
              </a:r>
              <a:endParaRPr lang="en-US" altLang="ja-JP" sz="25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118168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barn(inVertical)">
                                      <p:cBhvr>
                                        <p:cTn id="18" dur="500"/>
                                        <p:tgtEl>
                                          <p:spTgt spid="25"/>
                                        </p:tgtEl>
                                      </p:cBhvr>
                                    </p:animEffect>
                                  </p:childTnLst>
                                </p:cTn>
                              </p:par>
                              <p:par>
                                <p:cTn id="19" presetID="16" presetClass="entr" presetSubtype="2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ppt_x"/>
                                          </p:val>
                                        </p:tav>
                                        <p:tav tm="100000">
                                          <p:val>
                                            <p:strVal val="#ppt_x"/>
                                          </p:val>
                                        </p:tav>
                                      </p:tavLst>
                                    </p:anim>
                                    <p:anim calcmode="lin" valueType="num">
                                      <p:cBhvr additive="base">
                                        <p:cTn id="30" dur="500" fill="hold"/>
                                        <p:tgtEl>
                                          <p:spTgt spid="30"/>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1" grpId="0" animBg="1"/>
      <p:bldP spid="25" grpId="0" animBg="1"/>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度付き 7">
            <a:extLst>
              <a:ext uri="{FF2B5EF4-FFF2-40B4-BE49-F238E27FC236}">
                <a16:creationId xmlns:a16="http://schemas.microsoft.com/office/drawing/2014/main" xmlns="" id="{DA299E84-3277-45E4-9BD7-E3F684F769A5}"/>
              </a:ext>
            </a:extLst>
          </p:cNvPr>
          <p:cNvSpPr/>
          <p:nvPr/>
        </p:nvSpPr>
        <p:spPr>
          <a:xfrm>
            <a:off x="1843676" y="105105"/>
            <a:ext cx="7125669"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2197939" y="39793"/>
            <a:ext cx="6417142" cy="923330"/>
          </a:xfrm>
          <a:prstGeom prst="rect">
            <a:avLst/>
          </a:prstGeom>
          <a:noFill/>
        </p:spPr>
        <p:txBody>
          <a:bodyPr wrap="none" lIns="91440" tIns="45720" rIns="91440" bIns="45720">
            <a:spAutoFit/>
          </a:bodyPr>
          <a:lstStyle/>
          <a:p>
            <a:pPr algn="ct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中間テスト結果報告</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886" y="1200258"/>
            <a:ext cx="8717697" cy="1997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010" y="3113710"/>
            <a:ext cx="3944698" cy="1687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023" y="3113710"/>
            <a:ext cx="4019883" cy="17164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1018" y="4801103"/>
            <a:ext cx="3850681" cy="1677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5023" y="4801103"/>
            <a:ext cx="4019883" cy="1690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3352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度付き 7">
            <a:extLst>
              <a:ext uri="{FF2B5EF4-FFF2-40B4-BE49-F238E27FC236}">
                <a16:creationId xmlns:a16="http://schemas.microsoft.com/office/drawing/2014/main" xmlns="" id="{DA299E84-3277-45E4-9BD7-E3F684F769A5}"/>
              </a:ext>
            </a:extLst>
          </p:cNvPr>
          <p:cNvSpPr/>
          <p:nvPr/>
        </p:nvSpPr>
        <p:spPr>
          <a:xfrm>
            <a:off x="1843676" y="340239"/>
            <a:ext cx="7125669"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2197937" y="340239"/>
            <a:ext cx="6417142"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期末テストに向けて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5" name="テキスト ボックス 6"/>
          <p:cNvSpPr txBox="1">
            <a:spLocks noChangeArrowheads="1"/>
          </p:cNvSpPr>
          <p:nvPr/>
        </p:nvSpPr>
        <p:spPr bwMode="auto">
          <a:xfrm>
            <a:off x="968463" y="1565913"/>
            <a:ext cx="9560199" cy="362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800"/>
              </a:lnSpc>
              <a:spcAft>
                <a:spcPts val="0"/>
              </a:spcAft>
            </a:pPr>
            <a:r>
              <a:rPr lang="ja-JP" sz="2000" kern="100" dirty="0">
                <a:effectLst/>
                <a:latin typeface="游明朝"/>
                <a:ea typeface="HGP創英角ｺﾞｼｯｸUB"/>
                <a:cs typeface="Times New Roman"/>
              </a:rPr>
              <a:t>■２学期期末テスト対策　</a:t>
            </a:r>
            <a:r>
              <a:rPr lang="en-US" sz="2000" b="1" kern="100" dirty="0">
                <a:effectLst/>
                <a:latin typeface="游明朝"/>
                <a:ea typeface="HGP創英角ｺﾞｼｯｸUB"/>
                <a:cs typeface="Times New Roman"/>
              </a:rPr>
              <a:t>A</a:t>
            </a:r>
            <a:r>
              <a:rPr lang="ja-JP" sz="2000" kern="100" dirty="0">
                <a:effectLst/>
                <a:latin typeface="游明朝"/>
                <a:ea typeface="HGP創英角ｺﾞｼｯｸUB"/>
                <a:cs typeface="Times New Roman"/>
              </a:rPr>
              <a:t>日程・時間（姪浜中）※学年によって日程・時間が異なります。</a:t>
            </a:r>
            <a:endParaRPr lang="ja-JP" sz="2000" kern="100" dirty="0">
              <a:effectLst/>
              <a:latin typeface="游明朝"/>
              <a:ea typeface="游明朝"/>
              <a:cs typeface="Times New Roman"/>
            </a:endParaRPr>
          </a:p>
          <a:p>
            <a:pPr indent="114300" algn="just">
              <a:lnSpc>
                <a:spcPts val="1500"/>
              </a:lnSpc>
              <a:spcAft>
                <a:spcPts val="0"/>
              </a:spcAft>
            </a:pPr>
            <a:r>
              <a:rPr lang="en-US" sz="2000" kern="100" dirty="0">
                <a:effectLst/>
                <a:latin typeface="游明朝"/>
                <a:ea typeface="游明朝"/>
                <a:cs typeface="Times New Roman"/>
              </a:rPr>
              <a:t> </a:t>
            </a:r>
            <a:endParaRPr lang="ja-JP" sz="2000" kern="100" dirty="0">
              <a:effectLst/>
              <a:latin typeface="游明朝"/>
              <a:ea typeface="游明朝"/>
              <a:cs typeface="Times New Roman"/>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090"/>
          <a:stretch/>
        </p:blipFill>
        <p:spPr bwMode="auto">
          <a:xfrm>
            <a:off x="249100" y="2037807"/>
            <a:ext cx="11390810" cy="2717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259976" y="5598427"/>
            <a:ext cx="12451976" cy="775166"/>
          </a:xfrm>
          <a:prstGeom prst="rect">
            <a:avLst/>
          </a:prstGeom>
        </p:spPr>
        <p:txBody>
          <a:bodyPr>
            <a:noAutofit/>
          </a:bodyPr>
          <a:lstStyle/>
          <a:p>
            <a:pPr marL="0" indent="0" algn="ctr">
              <a:buNone/>
            </a:pPr>
            <a:r>
              <a:rPr lang="ja-JP" altLang="en-US" sz="3000" dirty="0" smtClean="0">
                <a:solidFill>
                  <a:schemeClr val="bg1"/>
                </a:solidFill>
                <a:latin typeface="ＤＦ太丸ゴシック体" panose="02010609010101010101" pitchFamily="1" charset="-128"/>
                <a:ea typeface="ＤＦ太丸ゴシック体" panose="02010609010101010101" pitchFamily="1" charset="-128"/>
              </a:rPr>
              <a:t>☆姪浜中学校の期末対策のスケジュールです。</a:t>
            </a:r>
            <a:endParaRPr lang="en-US" altLang="ja-JP" sz="3000" dirty="0">
              <a:solidFill>
                <a:schemeClr val="bg1"/>
              </a:solidFill>
              <a:latin typeface="ＤＦ太丸ゴシック体" panose="02010609010101010101" pitchFamily="1" charset="-128"/>
              <a:ea typeface="ＤＦ太丸ゴシック体" panose="02010609010101010101" pitchFamily="1" charset="-128"/>
            </a:endParaRPr>
          </a:p>
        </p:txBody>
      </p:sp>
    </p:spTree>
    <p:extLst>
      <p:ext uri="{BB962C8B-B14F-4D97-AF65-F5344CB8AC3E}">
        <p14:creationId xmlns:p14="http://schemas.microsoft.com/office/powerpoint/2010/main" val="995955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度付き 7">
            <a:extLst>
              <a:ext uri="{FF2B5EF4-FFF2-40B4-BE49-F238E27FC236}">
                <a16:creationId xmlns:a16="http://schemas.microsoft.com/office/drawing/2014/main" xmlns="" id="{DA299E84-3277-45E4-9BD7-E3F684F769A5}"/>
              </a:ext>
            </a:extLst>
          </p:cNvPr>
          <p:cNvSpPr/>
          <p:nvPr/>
        </p:nvSpPr>
        <p:spPr>
          <a:xfrm>
            <a:off x="1843676" y="340239"/>
            <a:ext cx="7125669"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2197937" y="340239"/>
            <a:ext cx="6417142"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期末テストに向けて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6" name="テキスト ボックス 9"/>
          <p:cNvSpPr txBox="1">
            <a:spLocks noChangeArrowheads="1"/>
          </p:cNvSpPr>
          <p:nvPr/>
        </p:nvSpPr>
        <p:spPr bwMode="auto">
          <a:xfrm>
            <a:off x="836022" y="1559378"/>
            <a:ext cx="10228217"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lnSpc>
                <a:spcPts val="1800"/>
              </a:lnSpc>
              <a:spcAft>
                <a:spcPts val="0"/>
              </a:spcAft>
            </a:pPr>
            <a:r>
              <a:rPr lang="ja-JP" sz="2000" kern="100" dirty="0">
                <a:effectLst/>
                <a:latin typeface="游明朝"/>
                <a:ea typeface="HGP創英角ｺﾞｼｯｸUB"/>
                <a:cs typeface="Times New Roman"/>
              </a:rPr>
              <a:t>■２学期期末テスト対策　</a:t>
            </a:r>
            <a:r>
              <a:rPr lang="en-US" sz="2000" kern="100" dirty="0">
                <a:effectLst/>
                <a:latin typeface="游明朝"/>
                <a:ea typeface="HGP創英角ｺﾞｼｯｸUB"/>
                <a:cs typeface="Times New Roman"/>
              </a:rPr>
              <a:t>B</a:t>
            </a:r>
            <a:r>
              <a:rPr lang="ja-JP" sz="2000" kern="100" dirty="0">
                <a:effectLst/>
                <a:latin typeface="游明朝"/>
                <a:ea typeface="HGP創英角ｺﾞｼｯｸUB"/>
                <a:cs typeface="Times New Roman"/>
              </a:rPr>
              <a:t>日程・時間（姪浜中以外）※学年によって日程・時間が異なります。</a:t>
            </a:r>
            <a:endParaRPr lang="ja-JP" sz="2000" kern="100" dirty="0">
              <a:effectLst/>
              <a:latin typeface="游明朝"/>
              <a:ea typeface="游明朝"/>
              <a:cs typeface="Times New Roman"/>
            </a:endParaRPr>
          </a:p>
          <a:p>
            <a:pPr indent="113665" algn="just">
              <a:lnSpc>
                <a:spcPts val="1500"/>
              </a:lnSpc>
              <a:spcAft>
                <a:spcPts val="0"/>
              </a:spcAft>
            </a:pPr>
            <a:r>
              <a:rPr lang="en-US" sz="2000" kern="100" dirty="0">
                <a:effectLst/>
                <a:latin typeface="游明朝"/>
                <a:ea typeface="游明朝"/>
                <a:cs typeface="Times New Roman"/>
              </a:rPr>
              <a:t> </a:t>
            </a:r>
            <a:endParaRPr lang="ja-JP" sz="2000" kern="100" dirty="0">
              <a:effectLst/>
              <a:latin typeface="游明朝"/>
              <a:ea typeface="游明朝"/>
              <a:cs typeface="Times New Roman"/>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0633"/>
          <a:stretch/>
        </p:blipFill>
        <p:spPr bwMode="auto">
          <a:xfrm>
            <a:off x="195941" y="2338251"/>
            <a:ext cx="11508378" cy="2534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259976" y="5598427"/>
            <a:ext cx="12451976" cy="775166"/>
          </a:xfrm>
          <a:prstGeom prst="rect">
            <a:avLst/>
          </a:prstGeom>
        </p:spPr>
        <p:txBody>
          <a:bodyPr>
            <a:noAutofit/>
          </a:bodyPr>
          <a:lstStyle/>
          <a:p>
            <a:pPr marL="0" indent="0" algn="ctr">
              <a:buNone/>
            </a:pPr>
            <a:r>
              <a:rPr lang="ja-JP" altLang="en-US" sz="3000" dirty="0" smtClean="0">
                <a:solidFill>
                  <a:schemeClr val="bg1"/>
                </a:solidFill>
                <a:latin typeface="ＤＦ太丸ゴシック体" panose="02010609010101010101" pitchFamily="1" charset="-128"/>
                <a:ea typeface="ＤＦ太丸ゴシック体" panose="02010609010101010101" pitchFamily="1" charset="-128"/>
              </a:rPr>
              <a:t>☆姪浜中学校以外の期末対策のスケジュールです。＊附属中含む</a:t>
            </a:r>
            <a:endParaRPr lang="en-US" altLang="ja-JP" sz="3000" dirty="0">
              <a:solidFill>
                <a:schemeClr val="bg1"/>
              </a:solidFill>
              <a:latin typeface="ＤＦ太丸ゴシック体" panose="02010609010101010101" pitchFamily="1" charset="-128"/>
              <a:ea typeface="ＤＦ太丸ゴシック体" panose="02010609010101010101" pitchFamily="1" charset="-128"/>
            </a:endParaRPr>
          </a:p>
        </p:txBody>
      </p:sp>
    </p:spTree>
    <p:extLst>
      <p:ext uri="{BB962C8B-B14F-4D97-AF65-F5344CB8AC3E}">
        <p14:creationId xmlns:p14="http://schemas.microsoft.com/office/powerpoint/2010/main" val="3478797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6274" y="2440154"/>
            <a:ext cx="3570513" cy="256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四角形: 角度付き 7">
            <a:extLst>
              <a:ext uri="{FF2B5EF4-FFF2-40B4-BE49-F238E27FC236}">
                <a16:creationId xmlns:a16="http://schemas.microsoft.com/office/drawing/2014/main" xmlns="" id="{DA299E84-3277-45E4-9BD7-E3F684F769A5}"/>
              </a:ext>
            </a:extLst>
          </p:cNvPr>
          <p:cNvSpPr/>
          <p:nvPr/>
        </p:nvSpPr>
        <p:spPr>
          <a:xfrm>
            <a:off x="1843676" y="340239"/>
            <a:ext cx="7125669"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2544186" y="340239"/>
            <a:ext cx="5724644" cy="923330"/>
          </a:xfrm>
          <a:prstGeom prst="rect">
            <a:avLst/>
          </a:prstGeom>
          <a:noFill/>
        </p:spPr>
        <p:txBody>
          <a:bodyPr wrap="none" lIns="91440" tIns="45720" rIns="91440" bIns="45720">
            <a:spAutoFit/>
          </a:bodyPr>
          <a:lstStyle/>
          <a:p>
            <a:pPr algn="ctr"/>
            <a:r>
              <a:rPr lang="ja-JP" altLang="en-US" sz="540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その他</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の取り組み</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7"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1341374" y="1435392"/>
            <a:ext cx="8130268" cy="775166"/>
          </a:xfrm>
          <a:prstGeom prst="rect">
            <a:avLst/>
          </a:prstGeom>
        </p:spPr>
        <p:txBody>
          <a:bodyPr>
            <a:noAutofit/>
          </a:bodyPr>
          <a:lstStyle/>
          <a:p>
            <a:pPr marL="0" indent="0" algn="ctr">
              <a:buNone/>
            </a:pPr>
            <a:r>
              <a:rPr lang="ja-JP" altLang="en-US" sz="3600" dirty="0">
                <a:solidFill>
                  <a:srgbClr val="0033CC"/>
                </a:solidFill>
                <a:latin typeface="ＤＦ太丸ゴシック体" panose="02010609010101010101" pitchFamily="1" charset="-128"/>
                <a:ea typeface="ＤＦ太丸ゴシック体" panose="02010609010101010101" pitchFamily="1" charset="-128"/>
              </a:rPr>
              <a:t>今年度より毎週</a:t>
            </a:r>
            <a:r>
              <a:rPr lang="en-US" altLang="ja-JP" sz="3600" dirty="0">
                <a:solidFill>
                  <a:schemeClr val="accent1">
                    <a:lumMod val="75000"/>
                  </a:schemeClr>
                </a:solidFill>
                <a:latin typeface="ＤＦ太丸ゴシック体" panose="02010609010101010101" pitchFamily="1" charset="-128"/>
                <a:ea typeface="ＤＦ太丸ゴシック体" panose="02010609010101010101" pitchFamily="1" charset="-128"/>
              </a:rPr>
              <a:t>『</a:t>
            </a:r>
            <a:r>
              <a:rPr lang="ja-JP" altLang="en-US" sz="3600" dirty="0">
                <a:solidFill>
                  <a:schemeClr val="accent1">
                    <a:lumMod val="75000"/>
                  </a:schemeClr>
                </a:solidFill>
                <a:latin typeface="ＤＦ太丸ゴシック体" panose="02010609010101010101" pitchFamily="1" charset="-128"/>
                <a:ea typeface="ＤＦ太丸ゴシック体" panose="02010609010101010101" pitchFamily="1" charset="-128"/>
              </a:rPr>
              <a:t>小テスト</a:t>
            </a:r>
            <a:r>
              <a:rPr lang="en-US" altLang="ja-JP" sz="3600" dirty="0">
                <a:solidFill>
                  <a:schemeClr val="accent1">
                    <a:lumMod val="75000"/>
                  </a:schemeClr>
                </a:solidFill>
                <a:latin typeface="ＤＦ太丸ゴシック体" panose="02010609010101010101" pitchFamily="1" charset="-128"/>
                <a:ea typeface="ＤＦ太丸ゴシック体" panose="02010609010101010101" pitchFamily="1" charset="-128"/>
              </a:rPr>
              <a:t>』</a:t>
            </a:r>
            <a:r>
              <a:rPr lang="ja-JP" altLang="en-US" sz="3600" dirty="0">
                <a:solidFill>
                  <a:srgbClr val="0033CC"/>
                </a:solidFill>
                <a:latin typeface="ＤＦ太丸ゴシック体" panose="02010609010101010101" pitchFamily="1" charset="-128"/>
                <a:ea typeface="ＤＦ太丸ゴシック体" panose="02010609010101010101" pitchFamily="1" charset="-128"/>
              </a:rPr>
              <a:t>を実施</a:t>
            </a:r>
            <a:endParaRPr lang="en-US" altLang="ja-JP" sz="5400" dirty="0">
              <a:solidFill>
                <a:srgbClr val="FF0000"/>
              </a:solidFill>
              <a:latin typeface="ＤＦ太丸ゴシック体" panose="02010609010101010101" pitchFamily="1" charset="-128"/>
              <a:ea typeface="ＤＦ太丸ゴシック体" panose="02010609010101010101" pitchFamily="1" charset="-128"/>
            </a:endParaRPr>
          </a:p>
        </p:txBody>
      </p:sp>
      <p:sp>
        <p:nvSpPr>
          <p:cNvPr id="10" name="タイトル 1"/>
          <p:cNvSpPr>
            <a:spLocks noGrp="1"/>
          </p:cNvSpPr>
          <p:nvPr>
            <p:ph type="title"/>
          </p:nvPr>
        </p:nvSpPr>
        <p:spPr>
          <a:xfrm>
            <a:off x="390373" y="2431626"/>
            <a:ext cx="10476412" cy="2782388"/>
          </a:xfrm>
        </p:spPr>
        <p:txBody>
          <a:bodyPr>
            <a:noAutofit/>
          </a:bodyPr>
          <a:lstStyle/>
          <a:p>
            <a:pPr algn="l"/>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・その</a:t>
            </a:r>
            <a:r>
              <a:rPr lang="ja-JP" altLang="en-US" sz="2500" dirty="0">
                <a:solidFill>
                  <a:schemeClr val="tx1"/>
                </a:solidFill>
                <a:latin typeface="HGP創英角ｺﾞｼｯｸUB" panose="020B0900000000000000" pitchFamily="50" charset="-128"/>
                <a:ea typeface="HGP創英角ｺﾞｼｯｸUB" panose="020B0900000000000000" pitchFamily="50" charset="-128"/>
              </a:rPr>
              <a:t>週に行った授業内容を</a:t>
            </a:r>
            <a:r>
              <a:rPr lang="ja-JP" altLang="en-US" sz="2500" u="sng"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その週のうちに</a:t>
            </a: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小テストでチェック！</a:t>
            </a:r>
            <a:r>
              <a:rPr lang="en-US" altLang="ja-JP" sz="2500" dirty="0">
                <a:solidFill>
                  <a:schemeClr val="tx1"/>
                </a:solidFill>
                <a:latin typeface="HGP創英角ｺﾞｼｯｸUB" panose="020B0900000000000000" pitchFamily="50" charset="-128"/>
                <a:ea typeface="HGP創英角ｺﾞｼｯｸUB" panose="020B0900000000000000" pitchFamily="50" charset="-128"/>
              </a:rPr>
              <a:t/>
            </a:r>
            <a:br>
              <a:rPr lang="en-US" altLang="ja-JP" sz="2500" dirty="0">
                <a:solidFill>
                  <a:schemeClr val="tx1"/>
                </a:solidFill>
                <a:latin typeface="HGP創英角ｺﾞｼｯｸUB" panose="020B0900000000000000" pitchFamily="50" charset="-128"/>
                <a:ea typeface="HGP創英角ｺﾞｼｯｸUB" panose="020B0900000000000000" pitchFamily="50" charset="-128"/>
              </a:rPr>
            </a:br>
            <a: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・範囲</a:t>
            </a:r>
            <a:r>
              <a:rPr lang="ja-JP" altLang="en-US" sz="2500" dirty="0">
                <a:solidFill>
                  <a:schemeClr val="tx1"/>
                </a:solidFill>
                <a:latin typeface="HGP創英角ｺﾞｼｯｸUB" panose="020B0900000000000000" pitchFamily="50" charset="-128"/>
                <a:ea typeface="HGP創英角ｺﾞｼｯｸUB" panose="020B0900000000000000" pitchFamily="50" charset="-128"/>
              </a:rPr>
              <a:t>は</a:t>
            </a:r>
            <a:r>
              <a:rPr lang="ja-JP" altLang="en-US" sz="2500" u="sng" dirty="0">
                <a:solidFill>
                  <a:schemeClr val="accent1">
                    <a:lumMod val="75000"/>
                  </a:schemeClr>
                </a:solidFill>
                <a:latin typeface="HGP創英角ｺﾞｼｯｸUB" panose="020B0900000000000000" pitchFamily="50" charset="-128"/>
                <a:ea typeface="HGP創英角ｺﾞｼｯｸUB" panose="020B0900000000000000" pitchFamily="50" charset="-128"/>
              </a:rPr>
              <a:t>宿題やテキスト、その週に行った授業内容</a:t>
            </a: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等。</a:t>
            </a:r>
            <a:r>
              <a:rPr lang="en-US" altLang="ja-JP" sz="2500" dirty="0">
                <a:solidFill>
                  <a:schemeClr val="tx1"/>
                </a:solidFill>
                <a:latin typeface="HGP創英角ｺﾞｼｯｸUB" panose="020B0900000000000000" pitchFamily="50" charset="-128"/>
                <a:ea typeface="HGP創英角ｺﾞｼｯｸUB" panose="020B0900000000000000" pitchFamily="50" charset="-128"/>
              </a:rPr>
              <a:t/>
            </a:r>
            <a:br>
              <a:rPr lang="en-US" altLang="ja-JP" sz="2500" dirty="0">
                <a:solidFill>
                  <a:schemeClr val="tx1"/>
                </a:solidFill>
                <a:latin typeface="HGP創英角ｺﾞｼｯｸUB" panose="020B0900000000000000" pitchFamily="50" charset="-128"/>
                <a:ea typeface="HGP創英角ｺﾞｼｯｸUB" panose="020B0900000000000000" pitchFamily="50" charset="-128"/>
              </a:rPr>
            </a:br>
            <a: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・結果は</a:t>
            </a:r>
            <a:r>
              <a:rPr lang="ja-JP" altLang="en-US"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成績</a:t>
            </a:r>
            <a:r>
              <a:rPr lang="ja-JP" altLang="en-US" sz="2500" u="sng" dirty="0">
                <a:solidFill>
                  <a:schemeClr val="accent1">
                    <a:lumMod val="75000"/>
                  </a:schemeClr>
                </a:solidFill>
                <a:latin typeface="HGP創英角ｺﾞｼｯｸUB" panose="020B0900000000000000" pitchFamily="50" charset="-128"/>
                <a:ea typeface="HGP創英角ｺﾞｼｯｸUB" panose="020B0900000000000000" pitchFamily="50" charset="-128"/>
              </a:rPr>
              <a:t>一覧</a:t>
            </a:r>
            <a:r>
              <a:rPr lang="ja-JP" altLang="en-US"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を教室内掲示</a:t>
            </a:r>
            <a:r>
              <a:rPr lang="en-US" altLang="ja-JP"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r>
            <a:br>
              <a:rPr lang="en-US" altLang="ja-JP"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br>
            <a:r>
              <a:rPr lang="en-US" altLang="ja-JP"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
            </a:r>
            <a:br>
              <a:rPr lang="en-US" altLang="ja-JP"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b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・その</a:t>
            </a:r>
            <a:r>
              <a:rPr lang="ja-JP" altLang="en-US" sz="2500" dirty="0">
                <a:solidFill>
                  <a:schemeClr val="tx1"/>
                </a:solidFill>
                <a:latin typeface="HGP創英角ｺﾞｼｯｸUB" panose="020B0900000000000000" pitchFamily="50" charset="-128"/>
                <a:ea typeface="HGP創英角ｺﾞｼｯｸUB" panose="020B0900000000000000" pitchFamily="50" charset="-128"/>
              </a:rPr>
              <a:t>結果を元に</a:t>
            </a:r>
            <a:r>
              <a:rPr lang="ja-JP" altLang="en-US" sz="2500" u="sng" dirty="0">
                <a:solidFill>
                  <a:schemeClr val="accent1">
                    <a:lumMod val="75000"/>
                  </a:schemeClr>
                </a:solidFill>
                <a:latin typeface="HGP創英角ｺﾞｼｯｸUB" panose="020B0900000000000000" pitchFamily="50" charset="-128"/>
                <a:ea typeface="HGP創英角ｺﾞｼｯｸUB" panose="020B0900000000000000" pitchFamily="50" charset="-128"/>
              </a:rPr>
              <a:t>座席を</a:t>
            </a:r>
            <a:r>
              <a:rPr lang="ja-JP" altLang="en-US"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毎週成績順</a:t>
            </a: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に変更！</a:t>
            </a:r>
            <a: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　生徒が成績</a:t>
            </a:r>
            <a:r>
              <a:rPr lang="ja-JP" altLang="en-US" sz="2500" dirty="0">
                <a:solidFill>
                  <a:schemeClr val="tx1"/>
                </a:solidFill>
                <a:latin typeface="HGP創英角ｺﾞｼｯｸUB" panose="020B0900000000000000" pitchFamily="50" charset="-128"/>
                <a:ea typeface="HGP創英角ｺﾞｼｯｸUB" panose="020B0900000000000000" pitchFamily="50" charset="-128"/>
              </a:rPr>
              <a:t>にこだわりを持つよう</a:t>
            </a: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に工夫</a:t>
            </a:r>
            <a:r>
              <a:rPr lang="ja-JP" altLang="en-US" sz="2500" dirty="0">
                <a:solidFill>
                  <a:schemeClr val="tx1"/>
                </a:solidFill>
                <a:latin typeface="HGP創英角ｺﾞｼｯｸUB" panose="020B0900000000000000" pitchFamily="50" charset="-128"/>
                <a:ea typeface="HGP創英角ｺﾞｼｯｸUB" panose="020B0900000000000000" pitchFamily="50" charset="-128"/>
              </a:rPr>
              <a:t>をしています</a:t>
            </a: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a:t>
            </a:r>
            <a: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br>
            <a: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25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・これ</a:t>
            </a:r>
            <a:r>
              <a:rPr lang="ja-JP" altLang="en-US" sz="2500" dirty="0">
                <a:solidFill>
                  <a:schemeClr val="tx1"/>
                </a:solidFill>
                <a:latin typeface="HGP創英角ｺﾞｼｯｸUB" panose="020B0900000000000000" pitchFamily="50" charset="-128"/>
                <a:ea typeface="HGP創英角ｺﾞｼｯｸUB" panose="020B0900000000000000" pitchFamily="50" charset="-128"/>
              </a:rPr>
              <a:t>までの小テストの結果を一覧に</a:t>
            </a:r>
            <a:r>
              <a:rPr lang="ja-JP" altLang="en-US" sz="2500" dirty="0" smtClean="0">
                <a:solidFill>
                  <a:schemeClr val="tx1"/>
                </a:solidFill>
                <a:latin typeface="HGP創英角ｺﾞｼｯｸUB" panose="020B0900000000000000" pitchFamily="50" charset="-128"/>
                <a:ea typeface="HGP創英角ｺﾞｼｯｸUB" panose="020B0900000000000000" pitchFamily="50" charset="-128"/>
              </a:rPr>
              <a:t>した</a:t>
            </a:r>
            <a:r>
              <a:rPr lang="ja-JP" altLang="en-US" sz="2500" u="sng" dirty="0" smtClean="0">
                <a:solidFill>
                  <a:schemeClr val="accent1">
                    <a:lumMod val="75000"/>
                  </a:schemeClr>
                </a:solidFill>
                <a:latin typeface="HGP創英角ｺﾞｼｯｸUB" panose="020B0900000000000000" pitchFamily="50" charset="-128"/>
                <a:ea typeface="HGP創英角ｺﾞｼｯｸUB" panose="020B0900000000000000" pitchFamily="50" charset="-128"/>
              </a:rPr>
              <a:t>成績表</a:t>
            </a:r>
            <a:r>
              <a:rPr lang="ja-JP" altLang="en-US" sz="2500" u="sng" dirty="0">
                <a:solidFill>
                  <a:schemeClr val="accent1">
                    <a:lumMod val="75000"/>
                  </a:schemeClr>
                </a:solidFill>
                <a:latin typeface="HGP創英角ｺﾞｼｯｸUB" panose="020B0900000000000000" pitchFamily="50" charset="-128"/>
                <a:ea typeface="HGP創英角ｺﾞｼｯｸUB" panose="020B0900000000000000" pitchFamily="50" charset="-128"/>
              </a:rPr>
              <a:t>も毎週配布</a:t>
            </a:r>
            <a:r>
              <a:rPr lang="ja-JP" altLang="en-US" sz="2500" dirty="0">
                <a:solidFill>
                  <a:schemeClr val="tx1"/>
                </a:solidFill>
                <a:latin typeface="HGP創英角ｺﾞｼｯｸUB" panose="020B0900000000000000" pitchFamily="50" charset="-128"/>
                <a:ea typeface="HGP創英角ｺﾞｼｯｸUB" panose="020B0900000000000000" pitchFamily="50" charset="-128"/>
              </a:rPr>
              <a:t>しています。</a:t>
            </a:r>
            <a:endParaRPr kumimoji="1" lang="ja-JP" altLang="en-US" sz="25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2"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259976" y="5598427"/>
            <a:ext cx="12451976" cy="775166"/>
          </a:xfrm>
          <a:prstGeom prst="rect">
            <a:avLst/>
          </a:prstGeom>
        </p:spPr>
        <p:txBody>
          <a:bodyPr>
            <a:noAutofit/>
          </a:bodyPr>
          <a:lstStyle/>
          <a:p>
            <a:pPr marL="0" indent="0" algn="ctr">
              <a:buNone/>
            </a:pPr>
            <a:r>
              <a:rPr lang="ja-JP" altLang="en-US" sz="3000" dirty="0" smtClean="0">
                <a:solidFill>
                  <a:schemeClr val="bg1"/>
                </a:solidFill>
                <a:latin typeface="ＤＦ太丸ゴシック体" panose="02010609010101010101" pitchFamily="1" charset="-128"/>
                <a:ea typeface="ＤＦ太丸ゴシック体" panose="02010609010101010101" pitchFamily="1" charset="-128"/>
              </a:rPr>
              <a:t>☆中２のクラス分けは公開テスト偏差値</a:t>
            </a:r>
            <a:r>
              <a:rPr lang="en-US" altLang="ja-JP" sz="3000" dirty="0" smtClean="0">
                <a:solidFill>
                  <a:schemeClr val="bg1"/>
                </a:solidFill>
                <a:latin typeface="ＤＦ太丸ゴシック体" panose="02010609010101010101" pitchFamily="1" charset="-128"/>
                <a:ea typeface="ＤＦ太丸ゴシック体" panose="02010609010101010101" pitchFamily="1" charset="-128"/>
              </a:rPr>
              <a:t>50</a:t>
            </a:r>
            <a:r>
              <a:rPr lang="ja-JP" altLang="en-US" sz="3000" dirty="0" smtClean="0">
                <a:solidFill>
                  <a:schemeClr val="bg1"/>
                </a:solidFill>
                <a:latin typeface="ＤＦ太丸ゴシック体" panose="02010609010101010101" pitchFamily="1" charset="-128"/>
                <a:ea typeface="ＤＦ太丸ゴシック体" panose="02010609010101010101" pitchFamily="1" charset="-128"/>
              </a:rPr>
              <a:t>で毎月クラス替え！</a:t>
            </a:r>
            <a:endParaRPr lang="en-US" altLang="ja-JP" sz="3000" dirty="0">
              <a:solidFill>
                <a:schemeClr val="bg1"/>
              </a:solidFill>
              <a:latin typeface="ＤＦ太丸ゴシック体" panose="02010609010101010101" pitchFamily="1" charset="-128"/>
              <a:ea typeface="ＤＦ太丸ゴシック体" panose="02010609010101010101" pitchFamily="1" charset="-128"/>
            </a:endParaRPr>
          </a:p>
        </p:txBody>
      </p:sp>
    </p:spTree>
    <p:extLst>
      <p:ext uri="{BB962C8B-B14F-4D97-AF65-F5344CB8AC3E}">
        <p14:creationId xmlns:p14="http://schemas.microsoft.com/office/powerpoint/2010/main" val="4049215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accent6">
                <a:lumMod val="5000"/>
                <a:lumOff val="95000"/>
              </a:schemeClr>
            </a:gs>
            <a:gs pos="74000">
              <a:schemeClr val="accent6">
                <a:lumMod val="45000"/>
                <a:lumOff val="55000"/>
              </a:schemeClr>
            </a:gs>
            <a:gs pos="87000">
              <a:schemeClr val="accent6">
                <a:lumMod val="45000"/>
                <a:lumOff val="55000"/>
              </a:schemeClr>
            </a:gs>
            <a:gs pos="100000">
              <a:schemeClr val="accent6">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xmlns="" id="{2B96E2A3-5C2C-437B-A063-C9F4BC570B76}"/>
              </a:ext>
            </a:extLst>
          </p:cNvPr>
          <p:cNvSpPr>
            <a:spLocks noGrp="1"/>
          </p:cNvSpPr>
          <p:nvPr>
            <p:ph type="title"/>
          </p:nvPr>
        </p:nvSpPr>
        <p:spPr>
          <a:xfrm>
            <a:off x="745227" y="443370"/>
            <a:ext cx="7200900" cy="783328"/>
          </a:xfrm>
        </p:spPr>
        <p:txBody>
          <a:bodyPr>
            <a:normAutofit/>
          </a:bodyPr>
          <a:lstStyle/>
          <a:p>
            <a:r>
              <a:rPr kumimoji="1" lang="ja-JP" altLang="en-US" sz="4000" dirty="0">
                <a:solidFill>
                  <a:srgbClr val="00B050"/>
                </a:solidFill>
                <a:latin typeface="HGP創英角ｺﾞｼｯｸUB" panose="020B0900000000000000" pitchFamily="50" charset="-128"/>
                <a:ea typeface="HGP創英角ｺﾞｼｯｸUB" panose="020B0900000000000000" pitchFamily="50" charset="-128"/>
              </a:rPr>
              <a:t>成績とは？</a:t>
            </a:r>
          </a:p>
        </p:txBody>
      </p:sp>
      <p:sp>
        <p:nvSpPr>
          <p:cNvPr id="11"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453587" y="1110024"/>
            <a:ext cx="9061115" cy="1832078"/>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ja-JP" altLang="en-US" sz="3600" dirty="0">
                <a:solidFill>
                  <a:srgbClr val="002060"/>
                </a:solidFill>
                <a:latin typeface="HGS創英角ｺﾞｼｯｸUB" panose="020B0900000000000000" pitchFamily="50" charset="-128"/>
                <a:ea typeface="HGS創英角ｺﾞｼｯｸUB" panose="020B0900000000000000" pitchFamily="50" charset="-128"/>
              </a:rPr>
              <a:t>成績＝あくまでも</a:t>
            </a:r>
            <a:r>
              <a:rPr lang="ja-JP" altLang="en-US" sz="3600" dirty="0">
                <a:solidFill>
                  <a:srgbClr val="FF0000"/>
                </a:solidFill>
                <a:latin typeface="HGS創英角ｺﾞｼｯｸUB" panose="020B0900000000000000" pitchFamily="50" charset="-128"/>
                <a:ea typeface="HGS創英角ｺﾞｼｯｸUB" panose="020B0900000000000000" pitchFamily="50" charset="-128"/>
              </a:rPr>
              <a:t>他人との比較</a:t>
            </a:r>
            <a:endParaRPr lang="en-US" altLang="ja-JP" sz="3600" dirty="0">
              <a:solidFill>
                <a:srgbClr val="FF0000"/>
              </a:solidFill>
              <a:latin typeface="HGS創英角ｺﾞｼｯｸUB" panose="020B0900000000000000" pitchFamily="50" charset="-128"/>
              <a:ea typeface="HGS創英角ｺﾞｼｯｸUB" panose="020B0900000000000000" pitchFamily="50" charset="-128"/>
            </a:endParaRPr>
          </a:p>
          <a:p>
            <a:pPr marL="0" indent="0" algn="ctr">
              <a:buFont typeface="Arial" panose="020B0604020202020204" pitchFamily="34" charset="0"/>
              <a:buNone/>
            </a:pPr>
            <a:r>
              <a:rPr lang="ja-JP" altLang="en-US" sz="2800" dirty="0">
                <a:solidFill>
                  <a:srgbClr val="002060"/>
                </a:solidFill>
                <a:latin typeface="ＤＦ太丸ゴシック体" panose="02010609010101010101" pitchFamily="1" charset="-128"/>
                <a:ea typeface="ＤＦ太丸ゴシック体" panose="02010609010101010101" pitchFamily="1" charset="-128"/>
              </a:rPr>
              <a:t>順位が上がった⇒成績が上がった</a:t>
            </a:r>
            <a:endParaRPr lang="en-US" altLang="ja-JP" sz="28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3600" dirty="0">
              <a:solidFill>
                <a:srgbClr val="FF000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600" dirty="0">
                <a:solidFill>
                  <a:srgbClr val="FF000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FF000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FF0000"/>
              </a:solidFill>
              <a:latin typeface="ＤＦ太丸ゴシック体" panose="02010609010101010101" pitchFamily="1" charset="-128"/>
              <a:ea typeface="ＤＦ太丸ゴシック体" panose="02010609010101010101" pitchFamily="1" charset="-128"/>
            </a:endParaRPr>
          </a:p>
        </p:txBody>
      </p:sp>
      <p:sp>
        <p:nvSpPr>
          <p:cNvPr id="12" name="四角形: 角度付き 11">
            <a:extLst>
              <a:ext uri="{FF2B5EF4-FFF2-40B4-BE49-F238E27FC236}">
                <a16:creationId xmlns:a16="http://schemas.microsoft.com/office/drawing/2014/main" xmlns="" id="{FACCE9D7-CB1F-469F-AC94-F435C4120D20}"/>
              </a:ext>
            </a:extLst>
          </p:cNvPr>
          <p:cNvSpPr/>
          <p:nvPr/>
        </p:nvSpPr>
        <p:spPr>
          <a:xfrm>
            <a:off x="1632064" y="2579275"/>
            <a:ext cx="8291383" cy="1708519"/>
          </a:xfrm>
          <a:prstGeom prst="bevel">
            <a:avLst>
              <a:gd name="adj" fmla="val 5510"/>
            </a:avLst>
          </a:prstGeom>
          <a:gradFill flip="none" rotWithShape="1">
            <a:gsLst>
              <a:gs pos="47000">
                <a:srgbClr val="A6D86E">
                  <a:shade val="30000"/>
                  <a:satMod val="115000"/>
                </a:srgbClr>
              </a:gs>
              <a:gs pos="89000">
                <a:srgbClr val="A6D86E">
                  <a:shade val="67500"/>
                  <a:satMod val="115000"/>
                </a:srgbClr>
              </a:gs>
              <a:gs pos="100000">
                <a:srgbClr val="A6D86E">
                  <a:shade val="100000"/>
                  <a:satMod val="115000"/>
                </a:srgbClr>
              </a:gs>
            </a:gsLst>
            <a:path path="circle">
              <a:fillToRect l="50000" t="50000" r="50000" b="50000"/>
            </a:path>
            <a:tileRect/>
          </a:gradFill>
          <a:ln w="31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2400" b="1" dirty="0">
              <a:solidFill>
                <a:srgbClr val="7030A0"/>
              </a:solidFill>
              <a:latin typeface="ＤＦ中丸ゴシック体" panose="02010609010101010101" pitchFamily="1" charset="-128"/>
              <a:ea typeface="ＤＦ中丸ゴシック体" panose="02010609010101010101" pitchFamily="1" charset="-128"/>
            </a:endParaRPr>
          </a:p>
          <a:p>
            <a:pPr algn="ctr"/>
            <a:endParaRPr kumimoji="1" lang="ja-JP" altLang="en-US" sz="4400" dirty="0">
              <a:solidFill>
                <a:srgbClr val="FFFF00"/>
              </a:solidFill>
              <a:latin typeface="HG創英角ｺﾞｼｯｸUB" panose="020B0909000000000000" pitchFamily="49" charset="-128"/>
              <a:ea typeface="HG創英角ｺﾞｼｯｸUB" panose="020B0909000000000000" pitchFamily="49" charset="-128"/>
            </a:endParaRPr>
          </a:p>
        </p:txBody>
      </p:sp>
      <p:sp>
        <p:nvSpPr>
          <p:cNvPr id="13" name="タイトル 1">
            <a:extLst>
              <a:ext uri="{FF2B5EF4-FFF2-40B4-BE49-F238E27FC236}">
                <a16:creationId xmlns:a16="http://schemas.microsoft.com/office/drawing/2014/main" xmlns="" id="{80C486AB-1642-41F6-87D1-3D4B98267DBE}"/>
              </a:ext>
            </a:extLst>
          </p:cNvPr>
          <p:cNvSpPr txBox="1">
            <a:spLocks/>
          </p:cNvSpPr>
          <p:nvPr/>
        </p:nvSpPr>
        <p:spPr>
          <a:xfrm>
            <a:off x="1192945" y="4136868"/>
            <a:ext cx="3178187" cy="867747"/>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2400" dirty="0">
                <a:solidFill>
                  <a:srgbClr val="0033CC"/>
                </a:solidFill>
                <a:latin typeface="HGP創英角ｺﾞｼｯｸUB" panose="020B0900000000000000" pitchFamily="50" charset="-128"/>
                <a:ea typeface="HGP創英角ｺﾞｼｯｸUB" panose="020B0900000000000000" pitchFamily="50" charset="-128"/>
              </a:rPr>
              <a:t>とはいえ・・・</a:t>
            </a:r>
          </a:p>
        </p:txBody>
      </p:sp>
      <p:sp>
        <p:nvSpPr>
          <p:cNvPr id="14" name="タイトル 1">
            <a:extLst>
              <a:ext uri="{FF2B5EF4-FFF2-40B4-BE49-F238E27FC236}">
                <a16:creationId xmlns:a16="http://schemas.microsoft.com/office/drawing/2014/main" xmlns="" id="{C32F0557-E6E1-4531-B935-883EBBB17860}"/>
              </a:ext>
            </a:extLst>
          </p:cNvPr>
          <p:cNvSpPr txBox="1">
            <a:spLocks/>
          </p:cNvSpPr>
          <p:nvPr/>
        </p:nvSpPr>
        <p:spPr>
          <a:xfrm>
            <a:off x="1266427" y="4633784"/>
            <a:ext cx="8396557" cy="10250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2400" dirty="0">
                <a:solidFill>
                  <a:srgbClr val="002060"/>
                </a:solidFill>
                <a:latin typeface="ＤＦ中丸ゴシック体" panose="02010609010101010101" pitchFamily="1" charset="-128"/>
                <a:ea typeface="ＤＦ中丸ゴシック体" panose="02010609010101010101" pitchFamily="1" charset="-128"/>
              </a:rPr>
              <a:t>１日は皆</a:t>
            </a:r>
            <a:r>
              <a:rPr lang="en-US" altLang="ja-JP" sz="2400" dirty="0">
                <a:solidFill>
                  <a:srgbClr val="002060"/>
                </a:solidFill>
                <a:latin typeface="ＤＦ中丸ゴシック体" panose="02010609010101010101" pitchFamily="1" charset="-128"/>
                <a:ea typeface="ＤＦ中丸ゴシック体" panose="02010609010101010101" pitchFamily="1" charset="-128"/>
              </a:rPr>
              <a:t>24</a:t>
            </a:r>
            <a:r>
              <a:rPr lang="ja-JP" altLang="en-US" sz="2400" dirty="0">
                <a:solidFill>
                  <a:srgbClr val="002060"/>
                </a:solidFill>
                <a:latin typeface="ＤＦ中丸ゴシック体" panose="02010609010101010101" pitchFamily="1" charset="-128"/>
                <a:ea typeface="ＤＦ中丸ゴシック体" panose="02010609010101010101" pitchFamily="1" charset="-128"/>
              </a:rPr>
              <a:t>時間しかなく、「人より勉強する」といっても</a:t>
            </a:r>
            <a:r>
              <a:rPr lang="ja-JP" altLang="en-US" sz="2400" dirty="0">
                <a:solidFill>
                  <a:srgbClr val="FF0000"/>
                </a:solidFill>
                <a:latin typeface="HGS創英角ｺﾞｼｯｸUB" panose="020B0900000000000000" pitchFamily="50" charset="-128"/>
                <a:ea typeface="HGS創英角ｺﾞｼｯｸUB" panose="020B0900000000000000" pitchFamily="50" charset="-128"/>
              </a:rPr>
              <a:t>限度</a:t>
            </a:r>
            <a:r>
              <a:rPr lang="ja-JP" altLang="en-US" sz="2400" dirty="0">
                <a:solidFill>
                  <a:srgbClr val="002060"/>
                </a:solidFill>
                <a:latin typeface="ＤＦ中丸ゴシック体" panose="02010609010101010101" pitchFamily="1" charset="-128"/>
                <a:ea typeface="ＤＦ中丸ゴシック体" panose="02010609010101010101" pitchFamily="1" charset="-128"/>
              </a:rPr>
              <a:t>があります。</a:t>
            </a:r>
            <a:endParaRPr lang="en-US" altLang="ja-JP" sz="2400" dirty="0">
              <a:solidFill>
                <a:srgbClr val="002060"/>
              </a:solidFill>
              <a:latin typeface="ＤＦ中丸ゴシック体" panose="02010609010101010101" pitchFamily="1" charset="-128"/>
              <a:ea typeface="ＤＦ中丸ゴシック体" panose="02010609010101010101" pitchFamily="1" charset="-128"/>
            </a:endParaRPr>
          </a:p>
        </p:txBody>
      </p:sp>
      <p:sp>
        <p:nvSpPr>
          <p:cNvPr id="15" name="正方形/長方形 14">
            <a:extLst>
              <a:ext uri="{FF2B5EF4-FFF2-40B4-BE49-F238E27FC236}">
                <a16:creationId xmlns:a16="http://schemas.microsoft.com/office/drawing/2014/main" xmlns="" id="{FCDF85DB-32C8-498F-8150-78E206F4FE9E}"/>
              </a:ext>
            </a:extLst>
          </p:cNvPr>
          <p:cNvSpPr/>
          <p:nvPr/>
        </p:nvSpPr>
        <p:spPr>
          <a:xfrm>
            <a:off x="1188645" y="3202118"/>
            <a:ext cx="9178220" cy="830997"/>
          </a:xfrm>
          <a:prstGeom prst="rect">
            <a:avLst/>
          </a:prstGeom>
          <a:noFill/>
        </p:spPr>
        <p:txBody>
          <a:bodyPr wrap="square" lIns="91440" tIns="45720" rIns="91440" bIns="45720">
            <a:spAutoFit/>
          </a:bodyPr>
          <a:lstStyle/>
          <a:p>
            <a:pPr algn="ctr"/>
            <a:r>
              <a:rPr lang="en-US" altLang="ja-JP" sz="4800" b="1" cap="none" spc="0" dirty="0">
                <a:ln w="3175">
                  <a:solidFill>
                    <a:schemeClr val="bg1"/>
                  </a:solidFill>
                  <a:prstDash val="solid"/>
                </a:ln>
                <a:solidFill>
                  <a:srgbClr val="FF0000"/>
                </a:solidFill>
                <a:effectLst/>
                <a:latin typeface="ＤＦＰ太丸ゴシック体" panose="020F0800010101010101" pitchFamily="50" charset="-128"/>
                <a:ea typeface="ＤＦＰ太丸ゴシック体" panose="020F0800010101010101" pitchFamily="50" charset="-128"/>
              </a:rPr>
              <a:t>『</a:t>
            </a:r>
            <a:r>
              <a:rPr lang="ja-JP" altLang="en-US" sz="4800" b="1" cap="none" spc="0" dirty="0">
                <a:ln w="3175">
                  <a:solidFill>
                    <a:schemeClr val="bg1"/>
                  </a:solidFill>
                  <a:prstDash val="solid"/>
                </a:ln>
                <a:solidFill>
                  <a:srgbClr val="FF0000"/>
                </a:solidFill>
                <a:effectLst/>
                <a:latin typeface="ＤＦＰ太丸ゴシック体" panose="020F0800010101010101" pitchFamily="50" charset="-128"/>
                <a:ea typeface="ＤＦＰ太丸ゴシック体" panose="020F0800010101010101" pitchFamily="50" charset="-128"/>
              </a:rPr>
              <a:t>他人よりも勉強すること</a:t>
            </a:r>
            <a:r>
              <a:rPr lang="en-US" altLang="ja-JP" sz="4800" b="1" cap="none" spc="0" dirty="0">
                <a:ln w="3175">
                  <a:solidFill>
                    <a:schemeClr val="bg1"/>
                  </a:solidFill>
                  <a:prstDash val="solid"/>
                </a:ln>
                <a:solidFill>
                  <a:srgbClr val="FF0000"/>
                </a:solidFill>
                <a:effectLst/>
                <a:latin typeface="ＤＦＰ太丸ゴシック体" panose="020F0800010101010101" pitchFamily="50" charset="-128"/>
                <a:ea typeface="ＤＦＰ太丸ゴシック体" panose="020F0800010101010101" pitchFamily="50" charset="-128"/>
              </a:rPr>
              <a:t>』</a:t>
            </a:r>
            <a:endParaRPr lang="ja-JP" altLang="en-US" sz="4800" b="1" cap="none" spc="0" dirty="0">
              <a:ln w="3175">
                <a:solidFill>
                  <a:schemeClr val="bg1"/>
                </a:solidFill>
                <a:prstDash val="solid"/>
              </a:ln>
              <a:solidFill>
                <a:srgbClr val="FF0000"/>
              </a:solidFill>
              <a:effectLst/>
              <a:latin typeface="ＤＦＰ太丸ゴシック体" panose="020F0800010101010101" pitchFamily="50" charset="-128"/>
              <a:ea typeface="ＤＦＰ太丸ゴシック体" panose="020F0800010101010101" pitchFamily="50" charset="-128"/>
            </a:endParaRPr>
          </a:p>
        </p:txBody>
      </p:sp>
      <p:sp>
        <p:nvSpPr>
          <p:cNvPr id="16" name="正方形/長方形 15">
            <a:extLst>
              <a:ext uri="{FF2B5EF4-FFF2-40B4-BE49-F238E27FC236}">
                <a16:creationId xmlns:a16="http://schemas.microsoft.com/office/drawing/2014/main" xmlns="" id="{2E234F9B-2040-473A-A91D-DA2F6A71E5C1}"/>
              </a:ext>
            </a:extLst>
          </p:cNvPr>
          <p:cNvSpPr/>
          <p:nvPr/>
        </p:nvSpPr>
        <p:spPr>
          <a:xfrm>
            <a:off x="2502947" y="2711965"/>
            <a:ext cx="5958682" cy="523220"/>
          </a:xfrm>
          <a:prstGeom prst="rect">
            <a:avLst/>
          </a:prstGeom>
          <a:noFill/>
        </p:spPr>
        <p:txBody>
          <a:bodyPr wrap="none" lIns="91440" tIns="45720" rIns="91440" bIns="45720">
            <a:spAutoFit/>
          </a:bodyPr>
          <a:lstStyle/>
          <a:p>
            <a:pPr algn="ctr"/>
            <a:r>
              <a:rPr lang="ja-JP" altLang="en-US" sz="2800" b="1" cap="none" spc="0" dirty="0">
                <a:ln w="3175">
                  <a:solidFill>
                    <a:srgbClr val="FFC000"/>
                  </a:solidFill>
                  <a:prstDash val="solid"/>
                </a:ln>
                <a:solidFill>
                  <a:schemeClr val="accent5">
                    <a:lumMod val="75000"/>
                  </a:schemeClr>
                </a:solidFill>
                <a:effectLst/>
              </a:rPr>
              <a:t>成績を上げるために必要な唯一のこと</a:t>
            </a:r>
          </a:p>
        </p:txBody>
      </p:sp>
    </p:spTree>
    <p:extLst>
      <p:ext uri="{BB962C8B-B14F-4D97-AF65-F5344CB8AC3E}">
        <p14:creationId xmlns:p14="http://schemas.microsoft.com/office/powerpoint/2010/main" val="136006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632857" y="340239"/>
            <a:ext cx="7576457"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1866265" y="426150"/>
            <a:ext cx="7109640" cy="923330"/>
          </a:xfrm>
          <a:prstGeom prst="rect">
            <a:avLst/>
          </a:prstGeom>
          <a:noFill/>
        </p:spPr>
        <p:txBody>
          <a:bodyPr wrap="none" lIns="91440" tIns="45720" rIns="91440" bIns="45720">
            <a:spAutoFit/>
          </a:bodyPr>
          <a:lstStyle/>
          <a:p>
            <a:pPr algn="ct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時間の使い方について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75129498"/>
              </p:ext>
            </p:extLst>
          </p:nvPr>
        </p:nvGraphicFramePr>
        <p:xfrm>
          <a:off x="169816" y="2468880"/>
          <a:ext cx="5643155" cy="30828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グラフ 9"/>
          <p:cNvGraphicFramePr>
            <a:graphicFrameLocks/>
          </p:cNvGraphicFramePr>
          <p:nvPr>
            <p:extLst>
              <p:ext uri="{D42A27DB-BD31-4B8C-83A1-F6EECF244321}">
                <p14:modId xmlns:p14="http://schemas.microsoft.com/office/powerpoint/2010/main" val="1763995934"/>
              </p:ext>
            </p:extLst>
          </p:nvPr>
        </p:nvGraphicFramePr>
        <p:xfrm>
          <a:off x="6048103" y="2454464"/>
          <a:ext cx="5525588" cy="3058062"/>
        </p:xfrm>
        <a:graphic>
          <a:graphicData uri="http://schemas.openxmlformats.org/drawingml/2006/chart">
            <c:chart xmlns:c="http://schemas.openxmlformats.org/drawingml/2006/chart" xmlns:r="http://schemas.openxmlformats.org/officeDocument/2006/relationships" r:id="rId3"/>
          </a:graphicData>
        </a:graphic>
      </p:graphicFrame>
      <p:grpSp>
        <p:nvGrpSpPr>
          <p:cNvPr id="11" name="グループ化 10"/>
          <p:cNvGrpSpPr/>
          <p:nvPr/>
        </p:nvGrpSpPr>
        <p:grpSpPr>
          <a:xfrm>
            <a:off x="1143242" y="1614605"/>
            <a:ext cx="10058400" cy="662424"/>
            <a:chOff x="7456962" y="1265446"/>
            <a:chExt cx="3878475" cy="1081261"/>
          </a:xfrm>
        </p:grpSpPr>
        <p:sp>
          <p:nvSpPr>
            <p:cNvPr id="12" name="四角形: 角を丸くする 15">
              <a:extLst>
                <a:ext uri="{FF2B5EF4-FFF2-40B4-BE49-F238E27FC236}">
                  <a16:creationId xmlns="" xmlns:a16="http://schemas.microsoft.com/office/drawing/2014/main" id="{BC867A40-0B3C-4F18-BECC-C83142D62EE7}"/>
                </a:ext>
              </a:extLst>
            </p:cNvPr>
            <p:cNvSpPr/>
            <p:nvPr/>
          </p:nvSpPr>
          <p:spPr>
            <a:xfrm>
              <a:off x="7456962" y="1265446"/>
              <a:ext cx="3878475" cy="1081261"/>
            </a:xfrm>
            <a:prstGeom prst="roundRect">
              <a:avLst/>
            </a:prstGeom>
            <a:solidFill>
              <a:srgbClr val="FFFF00"/>
            </a:solidFill>
            <a:ln>
              <a:solidFill>
                <a:srgbClr val="C00000"/>
              </a:solid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 xmlns:a16="http://schemas.microsoft.com/office/drawing/2014/main" id="{A2D64BBE-38DB-45BB-9FDF-B457A7DEF647}"/>
                </a:ext>
              </a:extLst>
            </p:cNvPr>
            <p:cNvSpPr txBox="1">
              <a:spLocks/>
            </p:cNvSpPr>
            <p:nvPr/>
          </p:nvSpPr>
          <p:spPr>
            <a:xfrm>
              <a:off x="7645755" y="1418516"/>
              <a:ext cx="3631475" cy="775120"/>
            </a:xfrm>
            <a:prstGeom prst="rect">
              <a:avLst/>
            </a:prstGeom>
          </p:spPr>
          <p:txBody>
            <a:bodyPr vert="horz" lIns="91440" tIns="45720" rIns="91440" bIns="45720" rtlCol="0" anchor="ctr">
              <a:normAutofit fontScale="85000" lnSpcReduction="100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中３保護者の方の約４割・中３生徒の約５割も気になることです</a:t>
              </a:r>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grpSp>
      <p:cxnSp>
        <p:nvCxnSpPr>
          <p:cNvPr id="15" name="直線矢印コネクタ 14"/>
          <p:cNvCxnSpPr/>
          <p:nvPr/>
        </p:nvCxnSpPr>
        <p:spPr>
          <a:xfrm flipH="1">
            <a:off x="1632857" y="2277029"/>
            <a:ext cx="2913016" cy="9494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a:off x="6662057" y="2277029"/>
            <a:ext cx="622663" cy="79462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4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522128" y="2487989"/>
            <a:ext cx="8609012"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先輩生徒の時間の使い方の例</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0804386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グループ化 61"/>
          <p:cNvGrpSpPr/>
          <p:nvPr/>
        </p:nvGrpSpPr>
        <p:grpSpPr>
          <a:xfrm>
            <a:off x="1403988" y="734713"/>
            <a:ext cx="5036001" cy="4922697"/>
            <a:chOff x="1469797" y="1675901"/>
            <a:chExt cx="5036001" cy="4922697"/>
          </a:xfrm>
        </p:grpSpPr>
        <p:grpSp>
          <p:nvGrpSpPr>
            <p:cNvPr id="3" name="グループ化 2"/>
            <p:cNvGrpSpPr/>
            <p:nvPr/>
          </p:nvGrpSpPr>
          <p:grpSpPr>
            <a:xfrm>
              <a:off x="1469797" y="1675901"/>
              <a:ext cx="415925" cy="4738098"/>
              <a:chOff x="3196908" y="1127126"/>
              <a:chExt cx="415925" cy="4738098"/>
            </a:xfrm>
          </p:grpSpPr>
          <p:sp>
            <p:nvSpPr>
              <p:cNvPr id="7" name="Line 9">
                <a:extLst>
                  <a:ext uri="{FF2B5EF4-FFF2-40B4-BE49-F238E27FC236}">
                    <a16:creationId xmlns="" xmlns:a16="http://schemas.microsoft.com/office/drawing/2014/main" id="{C3008047-9DF5-4058-8E16-1B53F5266B3B}"/>
                  </a:ext>
                </a:extLst>
              </p:cNvPr>
              <p:cNvSpPr>
                <a:spLocks noChangeShapeType="1"/>
              </p:cNvSpPr>
              <p:nvPr/>
            </p:nvSpPr>
            <p:spPr bwMode="auto">
              <a:xfrm flipH="1">
                <a:off x="3196908" y="1127126"/>
                <a:ext cx="9525" cy="473809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 name="Line 13">
                <a:extLst>
                  <a:ext uri="{FF2B5EF4-FFF2-40B4-BE49-F238E27FC236}">
                    <a16:creationId xmlns="" xmlns:a16="http://schemas.microsoft.com/office/drawing/2014/main" id="{01FBDE69-08F6-461E-AD14-BA51D7C9097E}"/>
                  </a:ext>
                </a:extLst>
              </p:cNvPr>
              <p:cNvSpPr>
                <a:spLocks noChangeShapeType="1"/>
              </p:cNvSpPr>
              <p:nvPr/>
            </p:nvSpPr>
            <p:spPr bwMode="auto">
              <a:xfrm flipV="1">
                <a:off x="3235008" y="2077891"/>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9" name="Line 19">
                <a:extLst>
                  <a:ext uri="{FF2B5EF4-FFF2-40B4-BE49-F238E27FC236}">
                    <a16:creationId xmlns="" xmlns:a16="http://schemas.microsoft.com/office/drawing/2014/main" id="{57ED59C0-7960-4BA8-9847-B7FB97AC96C4}"/>
                  </a:ext>
                </a:extLst>
              </p:cNvPr>
              <p:cNvSpPr>
                <a:spLocks noChangeShapeType="1"/>
              </p:cNvSpPr>
              <p:nvPr/>
            </p:nvSpPr>
            <p:spPr bwMode="auto">
              <a:xfrm flipH="1">
                <a:off x="3208020" y="1346200"/>
                <a:ext cx="404813"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 name="Line 23">
                <a:extLst>
                  <a:ext uri="{FF2B5EF4-FFF2-40B4-BE49-F238E27FC236}">
                    <a16:creationId xmlns="" xmlns:a16="http://schemas.microsoft.com/office/drawing/2014/main" id="{BE73E48C-CD65-4ABE-BB0F-70EC0A0D3DD2}"/>
                  </a:ext>
                </a:extLst>
              </p:cNvPr>
              <p:cNvSpPr>
                <a:spLocks noChangeShapeType="1"/>
              </p:cNvSpPr>
              <p:nvPr/>
            </p:nvSpPr>
            <p:spPr bwMode="auto">
              <a:xfrm flipV="1">
                <a:off x="3222308" y="2865438"/>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 name="Line 26">
                <a:extLst>
                  <a:ext uri="{FF2B5EF4-FFF2-40B4-BE49-F238E27FC236}">
                    <a16:creationId xmlns="" xmlns:a16="http://schemas.microsoft.com/office/drawing/2014/main" id="{F76A744D-CB67-4E90-8E11-BFA768E08840}"/>
                  </a:ext>
                </a:extLst>
              </p:cNvPr>
              <p:cNvSpPr>
                <a:spLocks noChangeShapeType="1"/>
              </p:cNvSpPr>
              <p:nvPr/>
            </p:nvSpPr>
            <p:spPr bwMode="auto">
              <a:xfrm flipV="1">
                <a:off x="3209608" y="3567113"/>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 name="Line 29">
                <a:extLst>
                  <a:ext uri="{FF2B5EF4-FFF2-40B4-BE49-F238E27FC236}">
                    <a16:creationId xmlns="" xmlns:a16="http://schemas.microsoft.com/office/drawing/2014/main" id="{C6C02A42-F3B6-44C1-8BA5-4E2E167B6E3B}"/>
                  </a:ext>
                </a:extLst>
              </p:cNvPr>
              <p:cNvSpPr>
                <a:spLocks noChangeShapeType="1"/>
              </p:cNvSpPr>
              <p:nvPr/>
            </p:nvSpPr>
            <p:spPr bwMode="auto">
              <a:xfrm flipV="1">
                <a:off x="3200083" y="4067175"/>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 name="Line 33">
                <a:extLst>
                  <a:ext uri="{FF2B5EF4-FFF2-40B4-BE49-F238E27FC236}">
                    <a16:creationId xmlns="" xmlns:a16="http://schemas.microsoft.com/office/drawing/2014/main" id="{4D365267-713B-40BF-9C31-81F7CB95EE55}"/>
                  </a:ext>
                </a:extLst>
              </p:cNvPr>
              <p:cNvSpPr>
                <a:spLocks noChangeShapeType="1"/>
              </p:cNvSpPr>
              <p:nvPr/>
            </p:nvSpPr>
            <p:spPr bwMode="auto">
              <a:xfrm flipV="1">
                <a:off x="3198495" y="4700588"/>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 name="Line 37">
                <a:extLst>
                  <a:ext uri="{FF2B5EF4-FFF2-40B4-BE49-F238E27FC236}">
                    <a16:creationId xmlns="" xmlns:a16="http://schemas.microsoft.com/office/drawing/2014/main" id="{51EB648A-40A6-4C3D-B12B-9473458318E6}"/>
                  </a:ext>
                </a:extLst>
              </p:cNvPr>
              <p:cNvSpPr>
                <a:spLocks noChangeShapeType="1"/>
              </p:cNvSpPr>
              <p:nvPr/>
            </p:nvSpPr>
            <p:spPr bwMode="auto">
              <a:xfrm flipV="1">
                <a:off x="3200083" y="5073650"/>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63" name="グループ化 62"/>
            <p:cNvGrpSpPr/>
            <p:nvPr/>
          </p:nvGrpSpPr>
          <p:grpSpPr>
            <a:xfrm>
              <a:off x="1937043" y="1696392"/>
              <a:ext cx="4568755" cy="4902206"/>
              <a:chOff x="865980" y="1335088"/>
              <a:chExt cx="4568755" cy="4902206"/>
            </a:xfrm>
          </p:grpSpPr>
          <p:sp>
            <p:nvSpPr>
              <p:cNvPr id="64" name="Rectangle 11">
                <a:extLst>
                  <a:ext uri="{FF2B5EF4-FFF2-40B4-BE49-F238E27FC236}">
                    <a16:creationId xmlns="" xmlns:a16="http://schemas.microsoft.com/office/drawing/2014/main" id="{28B264D1-138A-484C-8756-947D2E8CE40D}"/>
                  </a:ext>
                </a:extLst>
              </p:cNvPr>
              <p:cNvSpPr>
                <a:spLocks noChangeArrowheads="1"/>
              </p:cNvSpPr>
              <p:nvPr/>
            </p:nvSpPr>
            <p:spPr bwMode="auto">
              <a:xfrm>
                <a:off x="1865313" y="1335088"/>
                <a:ext cx="17811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a:solidFill>
                      <a:srgbClr val="0000FF"/>
                    </a:solidFill>
                    <a:latin typeface="HGP創英角ｺﾞｼｯｸUB" panose="020B0900000000000000" pitchFamily="50" charset="-128"/>
                    <a:ea typeface="HGP創英角ｺﾞｼｯｸUB" panose="020B0900000000000000" pitchFamily="50" charset="-128"/>
                  </a:rPr>
                  <a:t>起床</a:t>
                </a:r>
              </a:p>
            </p:txBody>
          </p:sp>
          <p:sp>
            <p:nvSpPr>
              <p:cNvPr id="65" name="Rectangle 12">
                <a:extLst>
                  <a:ext uri="{FF2B5EF4-FFF2-40B4-BE49-F238E27FC236}">
                    <a16:creationId xmlns="" xmlns:a16="http://schemas.microsoft.com/office/drawing/2014/main" id="{2194F928-8E6E-4DEE-A62D-3E07C56591AA}"/>
                  </a:ext>
                </a:extLst>
              </p:cNvPr>
              <p:cNvSpPr>
                <a:spLocks noChangeArrowheads="1"/>
              </p:cNvSpPr>
              <p:nvPr/>
            </p:nvSpPr>
            <p:spPr bwMode="auto">
              <a:xfrm>
                <a:off x="1798638" y="2067718"/>
                <a:ext cx="17811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a:solidFill>
                      <a:srgbClr val="0000FF"/>
                    </a:solidFill>
                    <a:latin typeface="HGP創英角ｺﾞｼｯｸUB" panose="020B0900000000000000" pitchFamily="50" charset="-128"/>
                    <a:ea typeface="HGP創英角ｺﾞｼｯｸUB" panose="020B0900000000000000" pitchFamily="50" charset="-128"/>
                  </a:rPr>
                  <a:t>登校</a:t>
                </a:r>
              </a:p>
            </p:txBody>
          </p:sp>
          <p:sp>
            <p:nvSpPr>
              <p:cNvPr id="66" name="Text Box 14">
                <a:extLst>
                  <a:ext uri="{FF2B5EF4-FFF2-40B4-BE49-F238E27FC236}">
                    <a16:creationId xmlns="" xmlns:a16="http://schemas.microsoft.com/office/drawing/2014/main" id="{A9719330-D2B0-47C1-BA57-C8B6C24A1693}"/>
                  </a:ext>
                </a:extLst>
              </p:cNvPr>
              <p:cNvSpPr txBox="1">
                <a:spLocks noChangeArrowheads="1"/>
              </p:cNvSpPr>
              <p:nvPr/>
            </p:nvSpPr>
            <p:spPr bwMode="auto">
              <a:xfrm>
                <a:off x="964406" y="2034530"/>
                <a:ext cx="804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7:30</a:t>
                </a:r>
                <a:endParaRPr lang="en-US" altLang="ja-JP" i="1" dirty="0">
                  <a:latin typeface="Impact" panose="020B0806030902050204" pitchFamily="34" charset="0"/>
                  <a:ea typeface="HGP創英角ｺﾞｼｯｸUB" panose="020B0900000000000000" pitchFamily="50" charset="-128"/>
                </a:endParaRPr>
              </a:p>
            </p:txBody>
          </p:sp>
          <p:sp>
            <p:nvSpPr>
              <p:cNvPr id="67" name="Text Box 20">
                <a:extLst>
                  <a:ext uri="{FF2B5EF4-FFF2-40B4-BE49-F238E27FC236}">
                    <a16:creationId xmlns="" xmlns:a16="http://schemas.microsoft.com/office/drawing/2014/main" id="{BB214BAF-81D7-4D3E-AFE5-6184190F5DD4}"/>
                  </a:ext>
                </a:extLst>
              </p:cNvPr>
              <p:cNvSpPr txBox="1">
                <a:spLocks noChangeArrowheads="1"/>
              </p:cNvSpPr>
              <p:nvPr/>
            </p:nvSpPr>
            <p:spPr bwMode="auto">
              <a:xfrm>
                <a:off x="993775" y="1354138"/>
                <a:ext cx="804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kumimoji="0" lang="en-US" altLang="ja-JP" i="1" dirty="0" smtClean="0">
                    <a:latin typeface="Impact" panose="020B0806030902050204" pitchFamily="34" charset="0"/>
                    <a:ea typeface="HGP創英角ｺﾞｼｯｸUB" panose="020B0900000000000000" pitchFamily="50" charset="-128"/>
                  </a:rPr>
                  <a:t>5:</a:t>
                </a:r>
                <a:r>
                  <a:rPr lang="en-US" altLang="ja-JP" i="1" dirty="0" smtClean="0">
                    <a:latin typeface="Impact" panose="020B0806030902050204" pitchFamily="34" charset="0"/>
                    <a:ea typeface="HGP創英角ｺﾞｼｯｸUB" panose="020B0900000000000000" pitchFamily="50" charset="-128"/>
                  </a:rPr>
                  <a:t>30</a:t>
                </a:r>
              </a:p>
            </p:txBody>
          </p:sp>
          <p:sp>
            <p:nvSpPr>
              <p:cNvPr id="68" name="Text Box 22">
                <a:extLst>
                  <a:ext uri="{FF2B5EF4-FFF2-40B4-BE49-F238E27FC236}">
                    <a16:creationId xmlns="" xmlns:a16="http://schemas.microsoft.com/office/drawing/2014/main" id="{C598E0C4-0D8E-4C17-8C64-C475C63B959D}"/>
                  </a:ext>
                </a:extLst>
              </p:cNvPr>
              <p:cNvSpPr txBox="1">
                <a:spLocks noChangeArrowheads="1"/>
              </p:cNvSpPr>
              <p:nvPr/>
            </p:nvSpPr>
            <p:spPr bwMode="auto">
              <a:xfrm>
                <a:off x="976313" y="2868613"/>
                <a:ext cx="93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16:40</a:t>
                </a:r>
                <a:endParaRPr lang="en-US" altLang="ja-JP" i="1" dirty="0">
                  <a:latin typeface="Impact" panose="020B0806030902050204" pitchFamily="34" charset="0"/>
                  <a:ea typeface="HGP創英角ｺﾞｼｯｸUB" panose="020B0900000000000000" pitchFamily="50" charset="-128"/>
                </a:endParaRPr>
              </a:p>
            </p:txBody>
          </p:sp>
          <p:sp>
            <p:nvSpPr>
              <p:cNvPr id="69" name="Rectangle 24">
                <a:extLst>
                  <a:ext uri="{FF2B5EF4-FFF2-40B4-BE49-F238E27FC236}">
                    <a16:creationId xmlns="" xmlns:a16="http://schemas.microsoft.com/office/drawing/2014/main" id="{98DC088E-4D22-4154-AB46-E4A1164BFD28}"/>
                  </a:ext>
                </a:extLst>
              </p:cNvPr>
              <p:cNvSpPr>
                <a:spLocks noChangeArrowheads="1"/>
              </p:cNvSpPr>
              <p:nvPr/>
            </p:nvSpPr>
            <p:spPr bwMode="auto">
              <a:xfrm>
                <a:off x="1808949" y="3148660"/>
                <a:ext cx="946951"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a:solidFill>
                      <a:srgbClr val="0000FF"/>
                    </a:solidFill>
                    <a:latin typeface="HGP創英角ｺﾞｼｯｸUB" panose="020B0900000000000000" pitchFamily="50" charset="-128"/>
                    <a:ea typeface="HGP創英角ｺﾞｼｯｸUB" panose="020B0900000000000000" pitchFamily="50" charset="-128"/>
                  </a:rPr>
                  <a:t>部活</a:t>
                </a:r>
              </a:p>
            </p:txBody>
          </p:sp>
          <p:sp>
            <p:nvSpPr>
              <p:cNvPr id="70" name="Text Box 25">
                <a:extLst>
                  <a:ext uri="{FF2B5EF4-FFF2-40B4-BE49-F238E27FC236}">
                    <a16:creationId xmlns="" xmlns:a16="http://schemas.microsoft.com/office/drawing/2014/main" id="{5AF5A7F6-3E93-4678-BE55-A8488F0C5643}"/>
                  </a:ext>
                </a:extLst>
              </p:cNvPr>
              <p:cNvSpPr txBox="1">
                <a:spLocks noChangeArrowheads="1"/>
              </p:cNvSpPr>
              <p:nvPr/>
            </p:nvSpPr>
            <p:spPr bwMode="auto">
              <a:xfrm>
                <a:off x="968375" y="3568700"/>
                <a:ext cx="1134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18</a:t>
                </a:r>
                <a:r>
                  <a:rPr lang="ja-JP" altLang="en-US" i="1" dirty="0" smtClean="0">
                    <a:latin typeface="Impact" panose="020B0806030902050204" pitchFamily="34" charset="0"/>
                    <a:ea typeface="HGP創英角ｺﾞｼｯｸUB" panose="020B0900000000000000" pitchFamily="50" charset="-128"/>
                  </a:rPr>
                  <a:t>：</a:t>
                </a:r>
                <a:r>
                  <a:rPr lang="en-US" altLang="ja-JP" i="1" dirty="0">
                    <a:latin typeface="Impact" panose="020B0806030902050204" pitchFamily="34" charset="0"/>
                    <a:ea typeface="HGP創英角ｺﾞｼｯｸUB" panose="020B0900000000000000" pitchFamily="50" charset="-128"/>
                  </a:rPr>
                  <a:t>3</a:t>
                </a:r>
                <a:r>
                  <a:rPr lang="en-US" altLang="ja-JP" i="1" dirty="0" smtClean="0">
                    <a:latin typeface="Impact" panose="020B0806030902050204" pitchFamily="34" charset="0"/>
                    <a:ea typeface="HGP創英角ｺﾞｼｯｸUB" panose="020B0900000000000000" pitchFamily="50" charset="-128"/>
                  </a:rPr>
                  <a:t>0</a:t>
                </a:r>
                <a:endParaRPr lang="en-US" altLang="ja-JP" i="1" dirty="0">
                  <a:latin typeface="Impact" panose="020B0806030902050204" pitchFamily="34" charset="0"/>
                  <a:ea typeface="HGP創英角ｺﾞｼｯｸUB" panose="020B0900000000000000" pitchFamily="50" charset="-128"/>
                </a:endParaRPr>
              </a:p>
            </p:txBody>
          </p:sp>
          <p:sp>
            <p:nvSpPr>
              <p:cNvPr id="71" name="Rectangle 27">
                <a:extLst>
                  <a:ext uri="{FF2B5EF4-FFF2-40B4-BE49-F238E27FC236}">
                    <a16:creationId xmlns="" xmlns:a16="http://schemas.microsoft.com/office/drawing/2014/main" id="{F323DB17-69DB-4257-A11A-B694BA7FD6A9}"/>
                  </a:ext>
                </a:extLst>
              </p:cNvPr>
              <p:cNvSpPr>
                <a:spLocks noChangeArrowheads="1"/>
              </p:cNvSpPr>
              <p:nvPr/>
            </p:nvSpPr>
            <p:spPr bwMode="auto">
              <a:xfrm>
                <a:off x="2391089" y="4361902"/>
                <a:ext cx="3043646" cy="3952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20000"/>
                  </a:spcBef>
                </a:pPr>
                <a:r>
                  <a:rPr lang="ja-JP" altLang="en-US" sz="2000" b="1" dirty="0">
                    <a:latin typeface="ＤＦ太丸ゴシック体" panose="02010609010101010101" pitchFamily="1" charset="-128"/>
                    <a:ea typeface="ＤＦ太丸ゴシック体" panose="02010609010101010101" pitchFamily="1" charset="-128"/>
                  </a:rPr>
                  <a:t>早目</a:t>
                </a:r>
                <a:r>
                  <a:rPr lang="ja-JP" altLang="en-US" sz="2000" b="1" dirty="0" smtClean="0">
                    <a:latin typeface="ＤＦ太丸ゴシック体" panose="02010609010101010101" pitchFamily="1" charset="-128"/>
                    <a:ea typeface="ＤＦ太丸ゴシック体" panose="02010609010101010101" pitchFamily="1" charset="-128"/>
                  </a:rPr>
                  <a:t>に来て３０分程自習</a:t>
                </a:r>
                <a:endParaRPr lang="ja-JP" altLang="en-US" sz="2000" b="1" dirty="0">
                  <a:latin typeface="ＤＦ太丸ゴシック体" panose="02010609010101010101" pitchFamily="1" charset="-128"/>
                  <a:ea typeface="ＤＦ太丸ゴシック体" panose="02010609010101010101" pitchFamily="1" charset="-128"/>
                </a:endParaRPr>
              </a:p>
            </p:txBody>
          </p:sp>
          <p:sp>
            <p:nvSpPr>
              <p:cNvPr id="72" name="Rectangle 30">
                <a:extLst>
                  <a:ext uri="{FF2B5EF4-FFF2-40B4-BE49-F238E27FC236}">
                    <a16:creationId xmlns="" xmlns:a16="http://schemas.microsoft.com/office/drawing/2014/main" id="{B39FEF48-386C-48D7-9136-0B8F26F9619F}"/>
                  </a:ext>
                </a:extLst>
              </p:cNvPr>
              <p:cNvSpPr>
                <a:spLocks noChangeArrowheads="1"/>
              </p:cNvSpPr>
              <p:nvPr/>
            </p:nvSpPr>
            <p:spPr bwMode="auto">
              <a:xfrm>
                <a:off x="1836738" y="3675062"/>
                <a:ext cx="217414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smtClean="0">
                    <a:solidFill>
                      <a:srgbClr val="0000FF"/>
                    </a:solidFill>
                    <a:latin typeface="HGP創英角ｺﾞｼｯｸUB" panose="020B0900000000000000" pitchFamily="50" charset="-128"/>
                    <a:ea typeface="HGP創英角ｺﾞｼｯｸUB" panose="020B0900000000000000" pitchFamily="50" charset="-128"/>
                  </a:rPr>
                  <a:t>帰宅・ご飯・準備</a:t>
                </a:r>
                <a:endParaRPr lang="ja-JP" altLang="en-US" sz="2000" i="1"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73" name="Text Box 31">
                <a:extLst>
                  <a:ext uri="{FF2B5EF4-FFF2-40B4-BE49-F238E27FC236}">
                    <a16:creationId xmlns="" xmlns:a16="http://schemas.microsoft.com/office/drawing/2014/main" id="{3297489D-7EC0-499F-AF6C-38B4A6912C17}"/>
                  </a:ext>
                </a:extLst>
              </p:cNvPr>
              <p:cNvSpPr txBox="1">
                <a:spLocks noChangeArrowheads="1"/>
              </p:cNvSpPr>
              <p:nvPr/>
            </p:nvSpPr>
            <p:spPr bwMode="auto">
              <a:xfrm>
                <a:off x="949325" y="4070350"/>
                <a:ext cx="933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19:00</a:t>
                </a:r>
                <a:endParaRPr lang="en-US" altLang="ja-JP" i="1" dirty="0">
                  <a:latin typeface="Impact" panose="020B0806030902050204" pitchFamily="34" charset="0"/>
                  <a:ea typeface="HGP創英角ｺﾞｼｯｸUB" panose="020B0900000000000000" pitchFamily="50" charset="-128"/>
                </a:endParaRPr>
              </a:p>
            </p:txBody>
          </p:sp>
          <p:sp>
            <p:nvSpPr>
              <p:cNvPr id="74" name="Text Box 32">
                <a:extLst>
                  <a:ext uri="{FF2B5EF4-FFF2-40B4-BE49-F238E27FC236}">
                    <a16:creationId xmlns="" xmlns:a16="http://schemas.microsoft.com/office/drawing/2014/main" id="{2066CED8-3C37-427A-A72F-F71D0983DAB3}"/>
                  </a:ext>
                </a:extLst>
              </p:cNvPr>
              <p:cNvSpPr txBox="1">
                <a:spLocks noChangeArrowheads="1"/>
              </p:cNvSpPr>
              <p:nvPr/>
            </p:nvSpPr>
            <p:spPr bwMode="auto">
              <a:xfrm>
                <a:off x="952499" y="4703763"/>
                <a:ext cx="115071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22</a:t>
                </a:r>
                <a:r>
                  <a:rPr lang="ja-JP" altLang="en-US" i="1" dirty="0" smtClean="0">
                    <a:latin typeface="Impact" panose="020B0806030902050204" pitchFamily="34" charset="0"/>
                    <a:ea typeface="HGP創英角ｺﾞｼｯｸUB" panose="020B0900000000000000" pitchFamily="50" charset="-128"/>
                  </a:rPr>
                  <a:t>：</a:t>
                </a:r>
                <a:r>
                  <a:rPr lang="en-US" altLang="ja-JP" i="1" dirty="0" smtClean="0">
                    <a:latin typeface="Impact" panose="020B0806030902050204" pitchFamily="34" charset="0"/>
                    <a:ea typeface="HGP創英角ｺﾞｼｯｸUB" panose="020B0900000000000000" pitchFamily="50" charset="-128"/>
                  </a:rPr>
                  <a:t>00</a:t>
                </a:r>
                <a:endParaRPr lang="en-US" altLang="ja-JP" i="1" dirty="0">
                  <a:latin typeface="Impact" panose="020B0806030902050204" pitchFamily="34" charset="0"/>
                  <a:ea typeface="HGP創英角ｺﾞｼｯｸUB" panose="020B0900000000000000" pitchFamily="50" charset="-128"/>
                </a:endParaRPr>
              </a:p>
            </p:txBody>
          </p:sp>
          <p:sp>
            <p:nvSpPr>
              <p:cNvPr id="75" name="Rectangle 34">
                <a:extLst>
                  <a:ext uri="{FF2B5EF4-FFF2-40B4-BE49-F238E27FC236}">
                    <a16:creationId xmlns="" xmlns:a16="http://schemas.microsoft.com/office/drawing/2014/main" id="{92B785C0-99B7-4D60-811E-5BDBF9129A03}"/>
                  </a:ext>
                </a:extLst>
              </p:cNvPr>
              <p:cNvSpPr>
                <a:spLocks noChangeArrowheads="1"/>
              </p:cNvSpPr>
              <p:nvPr/>
            </p:nvSpPr>
            <p:spPr bwMode="auto">
              <a:xfrm>
                <a:off x="1836738" y="4361901"/>
                <a:ext cx="70019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smtClean="0">
                    <a:solidFill>
                      <a:srgbClr val="0000FF"/>
                    </a:solidFill>
                    <a:latin typeface="HGP創英角ｺﾞｼｯｸUB" panose="020B0900000000000000" pitchFamily="50" charset="-128"/>
                    <a:ea typeface="HGP創英角ｺﾞｼｯｸUB" panose="020B0900000000000000" pitchFamily="50" charset="-128"/>
                  </a:rPr>
                  <a:t>塾</a:t>
                </a:r>
                <a:endParaRPr lang="ja-JP" altLang="en-US" sz="2000" i="1"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76" name="Text Box 36">
                <a:extLst>
                  <a:ext uri="{FF2B5EF4-FFF2-40B4-BE49-F238E27FC236}">
                    <a16:creationId xmlns="" xmlns:a16="http://schemas.microsoft.com/office/drawing/2014/main" id="{14B31669-2492-45AD-8BFA-721D029C01D8}"/>
                  </a:ext>
                </a:extLst>
              </p:cNvPr>
              <p:cNvSpPr txBox="1">
                <a:spLocks noChangeArrowheads="1"/>
              </p:cNvSpPr>
              <p:nvPr/>
            </p:nvSpPr>
            <p:spPr bwMode="auto">
              <a:xfrm>
                <a:off x="954088" y="5076825"/>
                <a:ext cx="933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22:30</a:t>
                </a:r>
                <a:endParaRPr lang="en-US" altLang="ja-JP" i="1" dirty="0">
                  <a:latin typeface="Impact" panose="020B0806030902050204" pitchFamily="34" charset="0"/>
                  <a:ea typeface="HGP創英角ｺﾞｼｯｸUB" panose="020B0900000000000000" pitchFamily="50" charset="-128"/>
                </a:endParaRPr>
              </a:p>
            </p:txBody>
          </p:sp>
          <p:sp>
            <p:nvSpPr>
              <p:cNvPr id="78" name="Rectangle 39">
                <a:extLst>
                  <a:ext uri="{FF2B5EF4-FFF2-40B4-BE49-F238E27FC236}">
                    <a16:creationId xmlns="" xmlns:a16="http://schemas.microsoft.com/office/drawing/2014/main" id="{9D096B52-F41C-410A-8DF2-053B8E9BEF1B}"/>
                  </a:ext>
                </a:extLst>
              </p:cNvPr>
              <p:cNvSpPr>
                <a:spLocks noChangeArrowheads="1"/>
              </p:cNvSpPr>
              <p:nvPr/>
            </p:nvSpPr>
            <p:spPr bwMode="auto">
              <a:xfrm>
                <a:off x="1726246" y="5775629"/>
                <a:ext cx="962980"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a:solidFill>
                      <a:srgbClr val="0000FF"/>
                    </a:solidFill>
                    <a:latin typeface="HGP創英角ｺﾞｼｯｸUB" panose="020B0900000000000000" pitchFamily="50" charset="-128"/>
                    <a:ea typeface="HGP創英角ｺﾞｼｯｸUB" panose="020B0900000000000000" pitchFamily="50" charset="-128"/>
                  </a:rPr>
                  <a:t>就寝</a:t>
                </a:r>
              </a:p>
            </p:txBody>
          </p:sp>
          <p:sp>
            <p:nvSpPr>
              <p:cNvPr id="79" name="Text Box 41">
                <a:extLst>
                  <a:ext uri="{FF2B5EF4-FFF2-40B4-BE49-F238E27FC236}">
                    <a16:creationId xmlns="" xmlns:a16="http://schemas.microsoft.com/office/drawing/2014/main" id="{25D9FFD1-0253-4793-AEB0-38396ED979BB}"/>
                  </a:ext>
                </a:extLst>
              </p:cNvPr>
              <p:cNvSpPr txBox="1">
                <a:spLocks noChangeArrowheads="1"/>
              </p:cNvSpPr>
              <p:nvPr/>
            </p:nvSpPr>
            <p:spPr bwMode="auto">
              <a:xfrm>
                <a:off x="865980" y="5775629"/>
                <a:ext cx="9032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a:latin typeface="Impact" panose="020B0806030902050204" pitchFamily="34" charset="0"/>
                    <a:ea typeface="HGP創英角ｺﾞｼｯｸUB" panose="020B0900000000000000" pitchFamily="50" charset="-128"/>
                  </a:rPr>
                  <a:t>23</a:t>
                </a:r>
                <a:r>
                  <a:rPr lang="en-US" altLang="ja-JP" i="1" dirty="0" smtClean="0">
                    <a:latin typeface="Impact" panose="020B0806030902050204" pitchFamily="34" charset="0"/>
                    <a:ea typeface="HGP創英角ｺﾞｼｯｸUB" panose="020B0900000000000000" pitchFamily="50" charset="-128"/>
                  </a:rPr>
                  <a:t>:00</a:t>
                </a:r>
                <a:endParaRPr lang="en-US" altLang="ja-JP" i="1" dirty="0">
                  <a:latin typeface="Impact" panose="020B0806030902050204" pitchFamily="34" charset="0"/>
                  <a:ea typeface="HGP創英角ｺﾞｼｯｸUB" panose="020B0900000000000000" pitchFamily="50" charset="-128"/>
                </a:endParaRPr>
              </a:p>
            </p:txBody>
          </p:sp>
        </p:grpSp>
      </p:grpSp>
      <p:grpSp>
        <p:nvGrpSpPr>
          <p:cNvPr id="117" name="グループ化 116"/>
          <p:cNvGrpSpPr/>
          <p:nvPr/>
        </p:nvGrpSpPr>
        <p:grpSpPr>
          <a:xfrm>
            <a:off x="6597271" y="755204"/>
            <a:ext cx="4665858" cy="4738098"/>
            <a:chOff x="5869539" y="748128"/>
            <a:chExt cx="4665858" cy="4738098"/>
          </a:xfrm>
        </p:grpSpPr>
        <p:sp>
          <p:nvSpPr>
            <p:cNvPr id="114" name="Line 37">
              <a:extLst>
                <a:ext uri="{FF2B5EF4-FFF2-40B4-BE49-F238E27FC236}">
                  <a16:creationId xmlns="" xmlns:a16="http://schemas.microsoft.com/office/drawing/2014/main" id="{51EB648A-40A6-4C3D-B12B-9473458318E6}"/>
                </a:ext>
              </a:extLst>
            </p:cNvPr>
            <p:cNvSpPr>
              <a:spLocks noChangeShapeType="1"/>
            </p:cNvSpPr>
            <p:nvPr/>
          </p:nvSpPr>
          <p:spPr bwMode="auto">
            <a:xfrm flipV="1">
              <a:off x="5869539" y="5255393"/>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83" name="グループ化 82"/>
            <p:cNvGrpSpPr/>
            <p:nvPr/>
          </p:nvGrpSpPr>
          <p:grpSpPr>
            <a:xfrm>
              <a:off x="5869540" y="748128"/>
              <a:ext cx="4665857" cy="4738098"/>
              <a:chOff x="5869540" y="748128"/>
              <a:chExt cx="4665857" cy="4738098"/>
            </a:xfrm>
          </p:grpSpPr>
          <p:grpSp>
            <p:nvGrpSpPr>
              <p:cNvPr id="85" name="グループ化 84"/>
              <p:cNvGrpSpPr/>
              <p:nvPr/>
            </p:nvGrpSpPr>
            <p:grpSpPr>
              <a:xfrm>
                <a:off x="5869540" y="748128"/>
                <a:ext cx="4151041" cy="4738098"/>
                <a:chOff x="1469797" y="1675901"/>
                <a:chExt cx="4151041" cy="4738098"/>
              </a:xfrm>
            </p:grpSpPr>
            <p:grpSp>
              <p:nvGrpSpPr>
                <p:cNvPr id="87" name="グループ化 86"/>
                <p:cNvGrpSpPr/>
                <p:nvPr/>
              </p:nvGrpSpPr>
              <p:grpSpPr>
                <a:xfrm>
                  <a:off x="1469797" y="1675901"/>
                  <a:ext cx="415925" cy="4738098"/>
                  <a:chOff x="3196908" y="1127126"/>
                  <a:chExt cx="415925" cy="4738098"/>
                </a:xfrm>
              </p:grpSpPr>
              <p:sp>
                <p:nvSpPr>
                  <p:cNvPr id="105" name="Line 9">
                    <a:extLst>
                      <a:ext uri="{FF2B5EF4-FFF2-40B4-BE49-F238E27FC236}">
                        <a16:creationId xmlns="" xmlns:a16="http://schemas.microsoft.com/office/drawing/2014/main" id="{C3008047-9DF5-4058-8E16-1B53F5266B3B}"/>
                      </a:ext>
                    </a:extLst>
                  </p:cNvPr>
                  <p:cNvSpPr>
                    <a:spLocks noChangeShapeType="1"/>
                  </p:cNvSpPr>
                  <p:nvPr/>
                </p:nvSpPr>
                <p:spPr bwMode="auto">
                  <a:xfrm flipH="1">
                    <a:off x="3196908" y="1127126"/>
                    <a:ext cx="9525" cy="473809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6" name="Line 13">
                    <a:extLst>
                      <a:ext uri="{FF2B5EF4-FFF2-40B4-BE49-F238E27FC236}">
                        <a16:creationId xmlns="" xmlns:a16="http://schemas.microsoft.com/office/drawing/2014/main" id="{01FBDE69-08F6-461E-AD14-BA51D7C9097E}"/>
                      </a:ext>
                    </a:extLst>
                  </p:cNvPr>
                  <p:cNvSpPr>
                    <a:spLocks noChangeShapeType="1"/>
                  </p:cNvSpPr>
                  <p:nvPr/>
                </p:nvSpPr>
                <p:spPr bwMode="auto">
                  <a:xfrm flipV="1">
                    <a:off x="3220720" y="1878013"/>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7" name="Line 19">
                    <a:extLst>
                      <a:ext uri="{FF2B5EF4-FFF2-40B4-BE49-F238E27FC236}">
                        <a16:creationId xmlns="" xmlns:a16="http://schemas.microsoft.com/office/drawing/2014/main" id="{57ED59C0-7960-4BA8-9847-B7FB97AC96C4}"/>
                      </a:ext>
                    </a:extLst>
                  </p:cNvPr>
                  <p:cNvSpPr>
                    <a:spLocks noChangeShapeType="1"/>
                  </p:cNvSpPr>
                  <p:nvPr/>
                </p:nvSpPr>
                <p:spPr bwMode="auto">
                  <a:xfrm flipH="1">
                    <a:off x="3208020" y="1346200"/>
                    <a:ext cx="404813" cy="158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23">
                    <a:extLst>
                      <a:ext uri="{FF2B5EF4-FFF2-40B4-BE49-F238E27FC236}">
                        <a16:creationId xmlns="" xmlns:a16="http://schemas.microsoft.com/office/drawing/2014/main" id="{BE73E48C-CD65-4ABE-BB0F-70EC0A0D3DD2}"/>
                      </a:ext>
                    </a:extLst>
                  </p:cNvPr>
                  <p:cNvSpPr>
                    <a:spLocks noChangeShapeType="1"/>
                  </p:cNvSpPr>
                  <p:nvPr/>
                </p:nvSpPr>
                <p:spPr bwMode="auto">
                  <a:xfrm flipV="1">
                    <a:off x="3222308" y="2865438"/>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26">
                    <a:extLst>
                      <a:ext uri="{FF2B5EF4-FFF2-40B4-BE49-F238E27FC236}">
                        <a16:creationId xmlns="" xmlns:a16="http://schemas.microsoft.com/office/drawing/2014/main" id="{F76A744D-CB67-4E90-8E11-BFA768E08840}"/>
                      </a:ext>
                    </a:extLst>
                  </p:cNvPr>
                  <p:cNvSpPr>
                    <a:spLocks noChangeShapeType="1"/>
                  </p:cNvSpPr>
                  <p:nvPr/>
                </p:nvSpPr>
                <p:spPr bwMode="auto">
                  <a:xfrm flipV="1">
                    <a:off x="3209608" y="3567113"/>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29">
                    <a:extLst>
                      <a:ext uri="{FF2B5EF4-FFF2-40B4-BE49-F238E27FC236}">
                        <a16:creationId xmlns="" xmlns:a16="http://schemas.microsoft.com/office/drawing/2014/main" id="{C6C02A42-F3B6-44C1-8BA5-4E2E167B6E3B}"/>
                      </a:ext>
                    </a:extLst>
                  </p:cNvPr>
                  <p:cNvSpPr>
                    <a:spLocks noChangeShapeType="1"/>
                  </p:cNvSpPr>
                  <p:nvPr/>
                </p:nvSpPr>
                <p:spPr bwMode="auto">
                  <a:xfrm flipV="1">
                    <a:off x="3200083" y="4067175"/>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33">
                    <a:extLst>
                      <a:ext uri="{FF2B5EF4-FFF2-40B4-BE49-F238E27FC236}">
                        <a16:creationId xmlns="" xmlns:a16="http://schemas.microsoft.com/office/drawing/2014/main" id="{4D365267-713B-40BF-9C31-81F7CB95EE55}"/>
                      </a:ext>
                    </a:extLst>
                  </p:cNvPr>
                  <p:cNvSpPr>
                    <a:spLocks noChangeShapeType="1"/>
                  </p:cNvSpPr>
                  <p:nvPr/>
                </p:nvSpPr>
                <p:spPr bwMode="auto">
                  <a:xfrm flipV="1">
                    <a:off x="3209608" y="4524229"/>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37">
                    <a:extLst>
                      <a:ext uri="{FF2B5EF4-FFF2-40B4-BE49-F238E27FC236}">
                        <a16:creationId xmlns="" xmlns:a16="http://schemas.microsoft.com/office/drawing/2014/main" id="{51EB648A-40A6-4C3D-B12B-9473458318E6}"/>
                      </a:ext>
                    </a:extLst>
                  </p:cNvPr>
                  <p:cNvSpPr>
                    <a:spLocks noChangeShapeType="1"/>
                  </p:cNvSpPr>
                  <p:nvPr/>
                </p:nvSpPr>
                <p:spPr bwMode="auto">
                  <a:xfrm flipV="1">
                    <a:off x="3222308" y="5312728"/>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88" name="グループ化 87"/>
                <p:cNvGrpSpPr/>
                <p:nvPr/>
              </p:nvGrpSpPr>
              <p:grpSpPr>
                <a:xfrm>
                  <a:off x="1970182" y="1696392"/>
                  <a:ext cx="3650656" cy="4673641"/>
                  <a:chOff x="899119" y="1335088"/>
                  <a:chExt cx="3650656" cy="4673641"/>
                </a:xfrm>
              </p:grpSpPr>
              <p:sp>
                <p:nvSpPr>
                  <p:cNvPr id="89" name="Rectangle 11">
                    <a:extLst>
                      <a:ext uri="{FF2B5EF4-FFF2-40B4-BE49-F238E27FC236}">
                        <a16:creationId xmlns="" xmlns:a16="http://schemas.microsoft.com/office/drawing/2014/main" id="{28B264D1-138A-484C-8756-947D2E8CE40D}"/>
                      </a:ext>
                    </a:extLst>
                  </p:cNvPr>
                  <p:cNvSpPr>
                    <a:spLocks noChangeArrowheads="1"/>
                  </p:cNvSpPr>
                  <p:nvPr/>
                </p:nvSpPr>
                <p:spPr bwMode="auto">
                  <a:xfrm>
                    <a:off x="1865313" y="1335088"/>
                    <a:ext cx="17811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a:solidFill>
                          <a:srgbClr val="0000FF"/>
                        </a:solidFill>
                        <a:latin typeface="HGP創英角ｺﾞｼｯｸUB" panose="020B0900000000000000" pitchFamily="50" charset="-128"/>
                        <a:ea typeface="HGP創英角ｺﾞｼｯｸUB" panose="020B0900000000000000" pitchFamily="50" charset="-128"/>
                      </a:rPr>
                      <a:t>起床</a:t>
                    </a:r>
                  </a:p>
                </p:txBody>
              </p:sp>
              <p:sp>
                <p:nvSpPr>
                  <p:cNvPr id="90" name="Rectangle 12">
                    <a:extLst>
                      <a:ext uri="{FF2B5EF4-FFF2-40B4-BE49-F238E27FC236}">
                        <a16:creationId xmlns="" xmlns:a16="http://schemas.microsoft.com/office/drawing/2014/main" id="{2194F928-8E6E-4DEE-A62D-3E07C56591AA}"/>
                      </a:ext>
                    </a:extLst>
                  </p:cNvPr>
                  <p:cNvSpPr>
                    <a:spLocks noChangeArrowheads="1"/>
                  </p:cNvSpPr>
                  <p:nvPr/>
                </p:nvSpPr>
                <p:spPr bwMode="auto">
                  <a:xfrm>
                    <a:off x="1828800" y="1870075"/>
                    <a:ext cx="17811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a:solidFill>
                          <a:srgbClr val="0000FF"/>
                        </a:solidFill>
                        <a:latin typeface="HGP創英角ｺﾞｼｯｸUB" panose="020B0900000000000000" pitchFamily="50" charset="-128"/>
                        <a:ea typeface="HGP創英角ｺﾞｼｯｸUB" panose="020B0900000000000000" pitchFamily="50" charset="-128"/>
                      </a:rPr>
                      <a:t>登校</a:t>
                    </a:r>
                  </a:p>
                </p:txBody>
              </p:sp>
              <p:sp>
                <p:nvSpPr>
                  <p:cNvPr id="91" name="Text Box 14">
                    <a:extLst>
                      <a:ext uri="{FF2B5EF4-FFF2-40B4-BE49-F238E27FC236}">
                        <a16:creationId xmlns="" xmlns:a16="http://schemas.microsoft.com/office/drawing/2014/main" id="{A9719330-D2B0-47C1-BA57-C8B6C24A1693}"/>
                      </a:ext>
                    </a:extLst>
                  </p:cNvPr>
                  <p:cNvSpPr txBox="1">
                    <a:spLocks noChangeArrowheads="1"/>
                  </p:cNvSpPr>
                  <p:nvPr/>
                </p:nvSpPr>
                <p:spPr bwMode="auto">
                  <a:xfrm>
                    <a:off x="976313" y="1884363"/>
                    <a:ext cx="80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7:30</a:t>
                    </a:r>
                    <a:endParaRPr lang="en-US" altLang="ja-JP" i="1" dirty="0">
                      <a:latin typeface="Impact" panose="020B0806030902050204" pitchFamily="34" charset="0"/>
                      <a:ea typeface="HGP創英角ｺﾞｼｯｸUB" panose="020B0900000000000000" pitchFamily="50" charset="-128"/>
                    </a:endParaRPr>
                  </a:p>
                </p:txBody>
              </p:sp>
              <p:sp>
                <p:nvSpPr>
                  <p:cNvPr id="92" name="Text Box 20">
                    <a:extLst>
                      <a:ext uri="{FF2B5EF4-FFF2-40B4-BE49-F238E27FC236}">
                        <a16:creationId xmlns="" xmlns:a16="http://schemas.microsoft.com/office/drawing/2014/main" id="{BB214BAF-81D7-4D3E-AFE5-6184190F5DD4}"/>
                      </a:ext>
                    </a:extLst>
                  </p:cNvPr>
                  <p:cNvSpPr txBox="1">
                    <a:spLocks noChangeArrowheads="1"/>
                  </p:cNvSpPr>
                  <p:nvPr/>
                </p:nvSpPr>
                <p:spPr bwMode="auto">
                  <a:xfrm>
                    <a:off x="993775" y="1354138"/>
                    <a:ext cx="9831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kumimoji="0" lang="en-US" altLang="ja-JP" i="1" dirty="0" smtClean="0">
                        <a:latin typeface="Impact" panose="020B0806030902050204" pitchFamily="34" charset="0"/>
                        <a:ea typeface="HGP創英角ｺﾞｼｯｸUB" panose="020B0900000000000000" pitchFamily="50" charset="-128"/>
                      </a:rPr>
                      <a:t>6</a:t>
                    </a:r>
                    <a:r>
                      <a:rPr kumimoji="0" lang="ja-JP" altLang="en-US" i="1" dirty="0" smtClean="0">
                        <a:latin typeface="Impact" panose="020B0806030902050204" pitchFamily="34" charset="0"/>
                        <a:ea typeface="HGP創英角ｺﾞｼｯｸUB" panose="020B0900000000000000" pitchFamily="50" charset="-128"/>
                      </a:rPr>
                      <a:t>：</a:t>
                    </a:r>
                    <a:r>
                      <a:rPr lang="en-US" altLang="ja-JP" i="1" dirty="0">
                        <a:latin typeface="Impact" panose="020B0806030902050204" pitchFamily="34" charset="0"/>
                        <a:ea typeface="HGP創英角ｺﾞｼｯｸUB" panose="020B0900000000000000" pitchFamily="50" charset="-128"/>
                      </a:rPr>
                      <a:t>3</a:t>
                    </a:r>
                    <a:r>
                      <a:rPr lang="en-US" altLang="ja-JP" i="1" dirty="0" smtClean="0">
                        <a:latin typeface="Impact" panose="020B0806030902050204" pitchFamily="34" charset="0"/>
                        <a:ea typeface="HGP創英角ｺﾞｼｯｸUB" panose="020B0900000000000000" pitchFamily="50" charset="-128"/>
                      </a:rPr>
                      <a:t>0</a:t>
                    </a:r>
                    <a:endParaRPr lang="en-US" altLang="ja-JP" i="1" dirty="0">
                      <a:latin typeface="Impact" panose="020B0806030902050204" pitchFamily="34" charset="0"/>
                      <a:ea typeface="HGP創英角ｺﾞｼｯｸUB" panose="020B0900000000000000" pitchFamily="50" charset="-128"/>
                    </a:endParaRPr>
                  </a:p>
                </p:txBody>
              </p:sp>
              <p:sp>
                <p:nvSpPr>
                  <p:cNvPr id="93" name="Text Box 22">
                    <a:extLst>
                      <a:ext uri="{FF2B5EF4-FFF2-40B4-BE49-F238E27FC236}">
                        <a16:creationId xmlns="" xmlns:a16="http://schemas.microsoft.com/office/drawing/2014/main" id="{C598E0C4-0D8E-4C17-8C64-C475C63B959D}"/>
                      </a:ext>
                    </a:extLst>
                  </p:cNvPr>
                  <p:cNvSpPr txBox="1">
                    <a:spLocks noChangeArrowheads="1"/>
                  </p:cNvSpPr>
                  <p:nvPr/>
                </p:nvSpPr>
                <p:spPr bwMode="auto">
                  <a:xfrm>
                    <a:off x="976313" y="2868613"/>
                    <a:ext cx="933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16:40</a:t>
                    </a:r>
                    <a:endParaRPr lang="en-US" altLang="ja-JP" i="1" dirty="0">
                      <a:latin typeface="Impact" panose="020B0806030902050204" pitchFamily="34" charset="0"/>
                      <a:ea typeface="HGP創英角ｺﾞｼｯｸUB" panose="020B0900000000000000" pitchFamily="50" charset="-128"/>
                    </a:endParaRPr>
                  </a:p>
                </p:txBody>
              </p:sp>
              <p:sp>
                <p:nvSpPr>
                  <p:cNvPr id="94" name="Rectangle 24">
                    <a:extLst>
                      <a:ext uri="{FF2B5EF4-FFF2-40B4-BE49-F238E27FC236}">
                        <a16:creationId xmlns="" xmlns:a16="http://schemas.microsoft.com/office/drawing/2014/main" id="{98DC088E-4D22-4154-AB46-E4A1164BFD28}"/>
                      </a:ext>
                    </a:extLst>
                  </p:cNvPr>
                  <p:cNvSpPr>
                    <a:spLocks noChangeArrowheads="1"/>
                  </p:cNvSpPr>
                  <p:nvPr/>
                </p:nvSpPr>
                <p:spPr bwMode="auto">
                  <a:xfrm>
                    <a:off x="1854200" y="3259283"/>
                    <a:ext cx="2695575"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a:solidFill>
                          <a:srgbClr val="0000FF"/>
                        </a:solidFill>
                        <a:latin typeface="HGP創英角ｺﾞｼｯｸUB" panose="020B0900000000000000" pitchFamily="50" charset="-128"/>
                        <a:ea typeface="HGP創英角ｺﾞｼｯｸUB" panose="020B0900000000000000" pitchFamily="50" charset="-128"/>
                      </a:rPr>
                      <a:t>部活</a:t>
                    </a:r>
                  </a:p>
                </p:txBody>
              </p:sp>
              <p:sp>
                <p:nvSpPr>
                  <p:cNvPr id="95" name="Text Box 25">
                    <a:extLst>
                      <a:ext uri="{FF2B5EF4-FFF2-40B4-BE49-F238E27FC236}">
                        <a16:creationId xmlns="" xmlns:a16="http://schemas.microsoft.com/office/drawing/2014/main" id="{5AF5A7F6-3E93-4678-BE55-A8488F0C5643}"/>
                      </a:ext>
                    </a:extLst>
                  </p:cNvPr>
                  <p:cNvSpPr txBox="1">
                    <a:spLocks noChangeArrowheads="1"/>
                  </p:cNvSpPr>
                  <p:nvPr/>
                </p:nvSpPr>
                <p:spPr bwMode="auto">
                  <a:xfrm>
                    <a:off x="968375" y="3568700"/>
                    <a:ext cx="10185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19</a:t>
                    </a:r>
                    <a:r>
                      <a:rPr lang="ja-JP" altLang="en-US" i="1" dirty="0" smtClean="0">
                        <a:latin typeface="Impact" panose="020B0806030902050204" pitchFamily="34" charset="0"/>
                        <a:ea typeface="HGP創英角ｺﾞｼｯｸUB" panose="020B0900000000000000" pitchFamily="50" charset="-128"/>
                      </a:rPr>
                      <a:t>：</a:t>
                    </a:r>
                    <a:r>
                      <a:rPr lang="en-US" altLang="ja-JP" i="1" dirty="0" smtClean="0">
                        <a:latin typeface="Impact" panose="020B0806030902050204" pitchFamily="34" charset="0"/>
                        <a:ea typeface="HGP創英角ｺﾞｼｯｸUB" panose="020B0900000000000000" pitchFamily="50" charset="-128"/>
                      </a:rPr>
                      <a:t>00</a:t>
                    </a:r>
                    <a:endParaRPr lang="en-US" altLang="ja-JP" i="1" dirty="0">
                      <a:latin typeface="Impact" panose="020B0806030902050204" pitchFamily="34" charset="0"/>
                      <a:ea typeface="HGP創英角ｺﾞｼｯｸUB" panose="020B0900000000000000" pitchFamily="50" charset="-128"/>
                    </a:endParaRPr>
                  </a:p>
                </p:txBody>
              </p:sp>
              <p:sp>
                <p:nvSpPr>
                  <p:cNvPr id="98" name="Text Box 31">
                    <a:extLst>
                      <a:ext uri="{FF2B5EF4-FFF2-40B4-BE49-F238E27FC236}">
                        <a16:creationId xmlns="" xmlns:a16="http://schemas.microsoft.com/office/drawing/2014/main" id="{3297489D-7EC0-499F-AF6C-38B4A6912C17}"/>
                      </a:ext>
                    </a:extLst>
                  </p:cNvPr>
                  <p:cNvSpPr txBox="1">
                    <a:spLocks noChangeArrowheads="1"/>
                  </p:cNvSpPr>
                  <p:nvPr/>
                </p:nvSpPr>
                <p:spPr bwMode="auto">
                  <a:xfrm>
                    <a:off x="949325" y="4070350"/>
                    <a:ext cx="9334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19:30</a:t>
                    </a:r>
                    <a:endParaRPr lang="en-US" altLang="ja-JP" i="1" dirty="0">
                      <a:latin typeface="Impact" panose="020B0806030902050204" pitchFamily="34" charset="0"/>
                      <a:ea typeface="HGP創英角ｺﾞｼｯｸUB" panose="020B0900000000000000" pitchFamily="50" charset="-128"/>
                    </a:endParaRPr>
                  </a:p>
                </p:txBody>
              </p:sp>
              <p:sp>
                <p:nvSpPr>
                  <p:cNvPr id="99" name="Text Box 32">
                    <a:extLst>
                      <a:ext uri="{FF2B5EF4-FFF2-40B4-BE49-F238E27FC236}">
                        <a16:creationId xmlns="" xmlns:a16="http://schemas.microsoft.com/office/drawing/2014/main" id="{2066CED8-3C37-427A-A72F-F71D0983DAB3}"/>
                      </a:ext>
                    </a:extLst>
                  </p:cNvPr>
                  <p:cNvSpPr txBox="1">
                    <a:spLocks noChangeArrowheads="1"/>
                  </p:cNvSpPr>
                  <p:nvPr/>
                </p:nvSpPr>
                <p:spPr bwMode="auto">
                  <a:xfrm>
                    <a:off x="899119" y="4447679"/>
                    <a:ext cx="10878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20</a:t>
                    </a:r>
                    <a:r>
                      <a:rPr lang="ja-JP" altLang="en-US" i="1" dirty="0" smtClean="0">
                        <a:latin typeface="Impact" panose="020B0806030902050204" pitchFamily="34" charset="0"/>
                        <a:ea typeface="HGP創英角ｺﾞｼｯｸUB" panose="020B0900000000000000" pitchFamily="50" charset="-128"/>
                      </a:rPr>
                      <a:t>：</a:t>
                    </a:r>
                    <a:r>
                      <a:rPr lang="en-US" altLang="ja-JP" i="1" dirty="0">
                        <a:latin typeface="Impact" panose="020B0806030902050204" pitchFamily="34" charset="0"/>
                        <a:ea typeface="HGP創英角ｺﾞｼｯｸUB" panose="020B0900000000000000" pitchFamily="50" charset="-128"/>
                      </a:rPr>
                      <a:t>3</a:t>
                    </a:r>
                    <a:r>
                      <a:rPr lang="en-US" altLang="ja-JP" i="1" dirty="0" smtClean="0">
                        <a:latin typeface="Impact" panose="020B0806030902050204" pitchFamily="34" charset="0"/>
                        <a:ea typeface="HGP創英角ｺﾞｼｯｸUB" panose="020B0900000000000000" pitchFamily="50" charset="-128"/>
                      </a:rPr>
                      <a:t>0</a:t>
                    </a:r>
                    <a:endParaRPr lang="en-US" altLang="ja-JP" i="1" dirty="0">
                      <a:latin typeface="Impact" panose="020B0806030902050204" pitchFamily="34" charset="0"/>
                      <a:ea typeface="HGP創英角ｺﾞｼｯｸUB" panose="020B0900000000000000" pitchFamily="50" charset="-128"/>
                    </a:endParaRPr>
                  </a:p>
                </p:txBody>
              </p:sp>
              <p:sp>
                <p:nvSpPr>
                  <p:cNvPr id="101" name="Text Box 36">
                    <a:extLst>
                      <a:ext uri="{FF2B5EF4-FFF2-40B4-BE49-F238E27FC236}">
                        <a16:creationId xmlns="" xmlns:a16="http://schemas.microsoft.com/office/drawing/2014/main" id="{14B31669-2492-45AD-8BFA-721D029C01D8}"/>
                      </a:ext>
                    </a:extLst>
                  </p:cNvPr>
                  <p:cNvSpPr txBox="1">
                    <a:spLocks noChangeArrowheads="1"/>
                  </p:cNvSpPr>
                  <p:nvPr/>
                </p:nvSpPr>
                <p:spPr bwMode="auto">
                  <a:xfrm>
                    <a:off x="949325" y="5240630"/>
                    <a:ext cx="1151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21</a:t>
                    </a:r>
                    <a:r>
                      <a:rPr lang="ja-JP" altLang="en-US" i="1" dirty="0" smtClean="0">
                        <a:latin typeface="Impact" panose="020B0806030902050204" pitchFamily="34" charset="0"/>
                        <a:ea typeface="HGP創英角ｺﾞｼｯｸUB" panose="020B0900000000000000" pitchFamily="50" charset="-128"/>
                      </a:rPr>
                      <a:t>：</a:t>
                    </a:r>
                    <a:r>
                      <a:rPr lang="en-US" altLang="ja-JP" i="1" dirty="0">
                        <a:latin typeface="Impact" panose="020B0806030902050204" pitchFamily="34" charset="0"/>
                        <a:ea typeface="HGP創英角ｺﾞｼｯｸUB" panose="020B0900000000000000" pitchFamily="50" charset="-128"/>
                      </a:rPr>
                      <a:t>5</a:t>
                    </a:r>
                    <a:r>
                      <a:rPr lang="en-US" altLang="ja-JP" i="1" dirty="0" smtClean="0">
                        <a:latin typeface="Impact" panose="020B0806030902050204" pitchFamily="34" charset="0"/>
                        <a:ea typeface="HGP創英角ｺﾞｼｯｸUB" panose="020B0900000000000000" pitchFamily="50" charset="-128"/>
                      </a:rPr>
                      <a:t>0</a:t>
                    </a:r>
                    <a:endParaRPr lang="en-US" altLang="ja-JP" i="1" dirty="0">
                      <a:latin typeface="Impact" panose="020B0806030902050204" pitchFamily="34" charset="0"/>
                      <a:ea typeface="HGP創英角ｺﾞｼｯｸUB" panose="020B0900000000000000" pitchFamily="50" charset="-128"/>
                    </a:endParaRPr>
                  </a:p>
                </p:txBody>
              </p:sp>
              <p:sp>
                <p:nvSpPr>
                  <p:cNvPr id="103" name="Rectangle 39">
                    <a:extLst>
                      <a:ext uri="{FF2B5EF4-FFF2-40B4-BE49-F238E27FC236}">
                        <a16:creationId xmlns="" xmlns:a16="http://schemas.microsoft.com/office/drawing/2014/main" id="{9D096B52-F41C-410A-8DF2-053B8E9BEF1B}"/>
                      </a:ext>
                    </a:extLst>
                  </p:cNvPr>
                  <p:cNvSpPr>
                    <a:spLocks noChangeArrowheads="1"/>
                  </p:cNvSpPr>
                  <p:nvPr/>
                </p:nvSpPr>
                <p:spPr bwMode="auto">
                  <a:xfrm>
                    <a:off x="1790700" y="5613442"/>
                    <a:ext cx="1781175" cy="39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a:solidFill>
                          <a:srgbClr val="0000FF"/>
                        </a:solidFill>
                        <a:latin typeface="HGP創英角ｺﾞｼｯｸUB" panose="020B0900000000000000" pitchFamily="50" charset="-128"/>
                        <a:ea typeface="HGP創英角ｺﾞｼｯｸUB" panose="020B0900000000000000" pitchFamily="50" charset="-128"/>
                      </a:rPr>
                      <a:t>就寝</a:t>
                    </a:r>
                  </a:p>
                </p:txBody>
              </p:sp>
            </p:grpSp>
          </p:grpSp>
          <p:sp>
            <p:nvSpPr>
              <p:cNvPr id="113" name="Rectangle 27">
                <a:extLst>
                  <a:ext uri="{FF2B5EF4-FFF2-40B4-BE49-F238E27FC236}">
                    <a16:creationId xmlns="" xmlns:a16="http://schemas.microsoft.com/office/drawing/2014/main" id="{F323DB17-69DB-4257-A11A-B694BA7FD6A9}"/>
                  </a:ext>
                </a:extLst>
              </p:cNvPr>
              <p:cNvSpPr>
                <a:spLocks noChangeArrowheads="1"/>
              </p:cNvSpPr>
              <p:nvPr/>
            </p:nvSpPr>
            <p:spPr bwMode="auto">
              <a:xfrm>
                <a:off x="7320090" y="4170229"/>
                <a:ext cx="3215307" cy="665789"/>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20000"/>
                  </a:spcBef>
                </a:pPr>
                <a:r>
                  <a:rPr lang="ja-JP" altLang="en-US" sz="2000" b="1" dirty="0" smtClean="0">
                    <a:latin typeface="ＤＦ太丸ゴシック体" panose="02010609010101010101" pitchFamily="1" charset="-128"/>
                    <a:ea typeface="ＤＦ太丸ゴシック体" panose="02010609010101010101" pitchFamily="1" charset="-128"/>
                  </a:rPr>
                  <a:t>学校・塾の宿題、その</a:t>
                </a:r>
                <a:r>
                  <a:rPr lang="ja-JP" altLang="en-US" sz="2000" b="1" dirty="0">
                    <a:latin typeface="ＤＦ太丸ゴシック体" panose="02010609010101010101" pitchFamily="1" charset="-128"/>
                    <a:ea typeface="ＤＦ太丸ゴシック体" panose="02010609010101010101" pitchFamily="1" charset="-128"/>
                  </a:rPr>
                  <a:t>日</a:t>
                </a:r>
                <a:r>
                  <a:rPr lang="ja-JP" altLang="en-US" sz="2000" b="1" dirty="0" smtClean="0">
                    <a:latin typeface="ＤＦ太丸ゴシック体" panose="02010609010101010101" pitchFamily="1" charset="-128"/>
                    <a:ea typeface="ＤＦ太丸ゴシック体" panose="02010609010101010101" pitchFamily="1" charset="-128"/>
                  </a:rPr>
                  <a:t>に習ったワークを解く</a:t>
                </a:r>
                <a:endParaRPr lang="ja-JP" altLang="en-US" sz="2000" b="1" dirty="0">
                  <a:latin typeface="ＤＦ太丸ゴシック体" panose="02010609010101010101" pitchFamily="1" charset="-128"/>
                  <a:ea typeface="ＤＦ太丸ゴシック体" panose="02010609010101010101" pitchFamily="1" charset="-128"/>
                </a:endParaRPr>
              </a:p>
            </p:txBody>
          </p:sp>
          <p:sp>
            <p:nvSpPr>
              <p:cNvPr id="115" name="Text Box 36">
                <a:extLst>
                  <a:ext uri="{FF2B5EF4-FFF2-40B4-BE49-F238E27FC236}">
                    <a16:creationId xmlns="" xmlns:a16="http://schemas.microsoft.com/office/drawing/2014/main" id="{14B31669-2492-45AD-8BFA-721D029C01D8}"/>
                  </a:ext>
                </a:extLst>
              </p:cNvPr>
              <p:cNvSpPr txBox="1">
                <a:spLocks noChangeArrowheads="1"/>
              </p:cNvSpPr>
              <p:nvPr/>
            </p:nvSpPr>
            <p:spPr bwMode="auto">
              <a:xfrm>
                <a:off x="6435212" y="4991487"/>
                <a:ext cx="11515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pPr>
                <a:r>
                  <a:rPr lang="en-US" altLang="ja-JP" i="1" dirty="0" smtClean="0">
                    <a:latin typeface="Impact" panose="020B0806030902050204" pitchFamily="34" charset="0"/>
                    <a:ea typeface="HGP創英角ｺﾞｼｯｸUB" panose="020B0900000000000000" pitchFamily="50" charset="-128"/>
                  </a:rPr>
                  <a:t>22</a:t>
                </a:r>
                <a:r>
                  <a:rPr lang="ja-JP" altLang="en-US" i="1" dirty="0" smtClean="0">
                    <a:latin typeface="Impact" panose="020B0806030902050204" pitchFamily="34" charset="0"/>
                    <a:ea typeface="HGP創英角ｺﾞｼｯｸUB" panose="020B0900000000000000" pitchFamily="50" charset="-128"/>
                  </a:rPr>
                  <a:t>：</a:t>
                </a:r>
                <a:r>
                  <a:rPr lang="en-US" altLang="ja-JP" i="1" dirty="0" smtClean="0">
                    <a:latin typeface="Impact" panose="020B0806030902050204" pitchFamily="34" charset="0"/>
                    <a:ea typeface="HGP創英角ｺﾞｼｯｸUB" panose="020B0900000000000000" pitchFamily="50" charset="-128"/>
                  </a:rPr>
                  <a:t>00</a:t>
                </a:r>
                <a:endParaRPr lang="en-US" altLang="ja-JP" i="1" dirty="0">
                  <a:latin typeface="Impact" panose="020B0806030902050204" pitchFamily="34" charset="0"/>
                  <a:ea typeface="HGP創英角ｺﾞｼｯｸUB" panose="020B0900000000000000" pitchFamily="50" charset="-128"/>
                </a:endParaRPr>
              </a:p>
            </p:txBody>
          </p:sp>
        </p:grpSp>
      </p:grpSp>
      <p:sp>
        <p:nvSpPr>
          <p:cNvPr id="119"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992776" y="5657410"/>
            <a:ext cx="10502538" cy="775166"/>
          </a:xfrm>
          <a:prstGeom prst="rect">
            <a:avLst/>
          </a:prstGeom>
        </p:spPr>
        <p:txBody>
          <a:bodyPr>
            <a:noAutofit/>
          </a:bodyPr>
          <a:lstStyle/>
          <a:p>
            <a:pPr marL="0" indent="0" algn="ctr">
              <a:buNone/>
            </a:pPr>
            <a:r>
              <a:rPr lang="ja-JP" altLang="en-US" sz="3600" dirty="0" smtClean="0">
                <a:solidFill>
                  <a:schemeClr val="bg1"/>
                </a:solidFill>
                <a:latin typeface="ＤＦ太丸ゴシック体" panose="02010609010101010101" pitchFamily="1" charset="-128"/>
                <a:ea typeface="ＤＦ太丸ゴシック体" panose="02010609010101010101" pitchFamily="1" charset="-128"/>
              </a:rPr>
              <a:t>☆中３松尾さんの１・２年生時のスケジュール</a:t>
            </a:r>
            <a:endParaRPr lang="en-US" altLang="ja-JP" sz="3600" dirty="0">
              <a:solidFill>
                <a:schemeClr val="bg1"/>
              </a:solidFill>
              <a:latin typeface="ＤＦ太丸ゴシック体" panose="02010609010101010101" pitchFamily="1" charset="-128"/>
              <a:ea typeface="ＤＦ太丸ゴシック体" panose="02010609010101010101" pitchFamily="1" charset="-128"/>
            </a:endParaRPr>
          </a:p>
        </p:txBody>
      </p:sp>
      <p:sp>
        <p:nvSpPr>
          <p:cNvPr id="120"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1851526" y="180209"/>
            <a:ext cx="2383793" cy="775166"/>
          </a:xfrm>
          <a:prstGeom prst="rect">
            <a:avLst/>
          </a:prstGeom>
        </p:spPr>
        <p:txBody>
          <a:bodyPr>
            <a:noAutofit/>
          </a:bodyPr>
          <a:lstStyle/>
          <a:p>
            <a:pPr marL="0" indent="0" algn="ctr">
              <a:buNone/>
            </a:pPr>
            <a:r>
              <a:rPr lang="ja-JP" altLang="en-US" sz="3000" dirty="0" smtClean="0">
                <a:latin typeface="ＤＦ太丸ゴシック体" panose="02010609010101010101" pitchFamily="1" charset="-128"/>
                <a:ea typeface="ＤＦ太丸ゴシック体" panose="02010609010101010101" pitchFamily="1" charset="-128"/>
              </a:rPr>
              <a:t>～塾あり～</a:t>
            </a:r>
            <a:endParaRPr lang="en-US" altLang="ja-JP" sz="3000" dirty="0">
              <a:latin typeface="ＤＦ太丸ゴシック体" panose="02010609010101010101" pitchFamily="1" charset="-128"/>
              <a:ea typeface="ＤＦ太丸ゴシック体" panose="02010609010101010101" pitchFamily="1" charset="-128"/>
            </a:endParaRPr>
          </a:p>
        </p:txBody>
      </p:sp>
      <p:sp>
        <p:nvSpPr>
          <p:cNvPr id="121"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6835441" y="177681"/>
            <a:ext cx="2383793" cy="775166"/>
          </a:xfrm>
          <a:prstGeom prst="rect">
            <a:avLst/>
          </a:prstGeom>
        </p:spPr>
        <p:txBody>
          <a:bodyPr>
            <a:noAutofit/>
          </a:bodyPr>
          <a:lstStyle/>
          <a:p>
            <a:pPr marL="0" indent="0" algn="ctr">
              <a:buNone/>
            </a:pPr>
            <a:r>
              <a:rPr lang="ja-JP" altLang="en-US" sz="3000" dirty="0" smtClean="0">
                <a:latin typeface="ＤＦ太丸ゴシック体" panose="02010609010101010101" pitchFamily="1" charset="-128"/>
                <a:ea typeface="ＤＦ太丸ゴシック体" panose="02010609010101010101" pitchFamily="1" charset="-128"/>
              </a:rPr>
              <a:t>～塾なし～</a:t>
            </a:r>
            <a:endParaRPr lang="en-US" altLang="ja-JP" sz="3000" dirty="0">
              <a:latin typeface="ＤＦ太丸ゴシック体" panose="02010609010101010101" pitchFamily="1" charset="-128"/>
              <a:ea typeface="ＤＦ太丸ゴシック体" panose="02010609010101010101" pitchFamily="1" charset="-128"/>
            </a:endParaRPr>
          </a:p>
        </p:txBody>
      </p:sp>
      <p:sp>
        <p:nvSpPr>
          <p:cNvPr id="82" name="Rectangle 27">
            <a:extLst>
              <a:ext uri="{FF2B5EF4-FFF2-40B4-BE49-F238E27FC236}">
                <a16:creationId xmlns="" xmlns:a16="http://schemas.microsoft.com/office/drawing/2014/main" id="{F323DB17-69DB-4257-A11A-B694BA7FD6A9}"/>
              </a:ext>
            </a:extLst>
          </p:cNvPr>
          <p:cNvSpPr>
            <a:spLocks noChangeArrowheads="1"/>
          </p:cNvSpPr>
          <p:nvPr/>
        </p:nvSpPr>
        <p:spPr bwMode="auto">
          <a:xfrm>
            <a:off x="2448290" y="1150491"/>
            <a:ext cx="3469183" cy="3952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20000"/>
              </a:spcBef>
            </a:pPr>
            <a:r>
              <a:rPr lang="en-US" altLang="ja-JP" sz="2000" b="1" dirty="0" smtClean="0">
                <a:latin typeface="ＤＦ太丸ゴシック体" panose="02010609010101010101" pitchFamily="1" charset="-128"/>
                <a:ea typeface="ＤＦ太丸ゴシック体" panose="02010609010101010101" pitchFamily="1" charset="-128"/>
              </a:rPr>
              <a:t>1</a:t>
            </a:r>
            <a:r>
              <a:rPr lang="ja-JP" altLang="en-US" sz="2000" b="1" dirty="0" smtClean="0">
                <a:latin typeface="ＤＦ太丸ゴシック体" panose="02010609010101010101" pitchFamily="1" charset="-128"/>
                <a:ea typeface="ＤＦ太丸ゴシック体" panose="02010609010101010101" pitchFamily="1" charset="-128"/>
              </a:rPr>
              <a:t>時間くらい勉強（ワーク）</a:t>
            </a:r>
            <a:endParaRPr lang="ja-JP" altLang="en-US" sz="2000" b="1" dirty="0">
              <a:latin typeface="ＤＦ太丸ゴシック体" panose="02010609010101010101" pitchFamily="1" charset="-128"/>
              <a:ea typeface="ＤＦ太丸ゴシック体" panose="02010609010101010101" pitchFamily="1" charset="-128"/>
            </a:endParaRPr>
          </a:p>
        </p:txBody>
      </p:sp>
      <p:sp>
        <p:nvSpPr>
          <p:cNvPr id="100" name="Rectangle 27">
            <a:extLst>
              <a:ext uri="{FF2B5EF4-FFF2-40B4-BE49-F238E27FC236}">
                <a16:creationId xmlns="" xmlns:a16="http://schemas.microsoft.com/office/drawing/2014/main" id="{F323DB17-69DB-4257-A11A-B694BA7FD6A9}"/>
              </a:ext>
            </a:extLst>
          </p:cNvPr>
          <p:cNvSpPr>
            <a:spLocks noChangeArrowheads="1"/>
          </p:cNvSpPr>
          <p:nvPr/>
        </p:nvSpPr>
        <p:spPr bwMode="auto">
          <a:xfrm>
            <a:off x="2448291" y="4871695"/>
            <a:ext cx="3547930" cy="395287"/>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20000"/>
              </a:spcBef>
            </a:pPr>
            <a:r>
              <a:rPr lang="ja-JP" altLang="en-US" sz="2000" b="1" dirty="0" smtClean="0">
                <a:latin typeface="ＤＦ太丸ゴシック体" panose="02010609010101010101" pitchFamily="1" charset="-128"/>
                <a:ea typeface="ＤＦ太丸ゴシック体" panose="02010609010101010101" pitchFamily="1" charset="-128"/>
              </a:rPr>
              <a:t>塾や学校の宿題とか３０分程</a:t>
            </a:r>
            <a:endParaRPr lang="ja-JP" altLang="en-US" sz="2000" b="1" dirty="0">
              <a:latin typeface="ＤＦ太丸ゴシック体" panose="02010609010101010101" pitchFamily="1" charset="-128"/>
              <a:ea typeface="ＤＦ太丸ゴシック体" panose="02010609010101010101" pitchFamily="1" charset="-128"/>
            </a:endParaRPr>
          </a:p>
        </p:txBody>
      </p:sp>
      <p:sp>
        <p:nvSpPr>
          <p:cNvPr id="118" name="Line 37">
            <a:extLst>
              <a:ext uri="{FF2B5EF4-FFF2-40B4-BE49-F238E27FC236}">
                <a16:creationId xmlns="" xmlns:a16="http://schemas.microsoft.com/office/drawing/2014/main" id="{51EB648A-40A6-4C3D-B12B-9473458318E6}"/>
              </a:ext>
            </a:extLst>
          </p:cNvPr>
          <p:cNvSpPr>
            <a:spLocks noChangeShapeType="1"/>
          </p:cNvSpPr>
          <p:nvPr/>
        </p:nvSpPr>
        <p:spPr bwMode="auto">
          <a:xfrm flipV="1">
            <a:off x="1403988" y="5426578"/>
            <a:ext cx="377825"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Rectangle 30">
            <a:extLst>
              <a:ext uri="{FF2B5EF4-FFF2-40B4-BE49-F238E27FC236}">
                <a16:creationId xmlns="" xmlns:a16="http://schemas.microsoft.com/office/drawing/2014/main" id="{B39FEF48-386C-48D7-9136-0B8F26F9619F}"/>
              </a:ext>
            </a:extLst>
          </p:cNvPr>
          <p:cNvSpPr>
            <a:spLocks noChangeArrowheads="1"/>
          </p:cNvSpPr>
          <p:nvPr/>
        </p:nvSpPr>
        <p:spPr bwMode="auto">
          <a:xfrm>
            <a:off x="2892792" y="4349649"/>
            <a:ext cx="1560191"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smtClean="0">
                <a:solidFill>
                  <a:srgbClr val="0000FF"/>
                </a:solidFill>
                <a:latin typeface="HGP創英角ｺﾞｼｯｸUB" panose="020B0900000000000000" pitchFamily="50" charset="-128"/>
                <a:ea typeface="HGP創英角ｺﾞｼｯｸUB" panose="020B0900000000000000" pitchFamily="50" charset="-128"/>
              </a:rPr>
              <a:t>帰宅・お風呂</a:t>
            </a:r>
            <a:endParaRPr lang="ja-JP" altLang="en-US" sz="2000" i="1" dirty="0">
              <a:solidFill>
                <a:srgbClr val="0000FF"/>
              </a:solidFill>
              <a:latin typeface="HGP創英角ｺﾞｼｯｸUB" panose="020B0900000000000000" pitchFamily="50" charset="-128"/>
              <a:ea typeface="HGP創英角ｺﾞｼｯｸUB" panose="020B0900000000000000" pitchFamily="50" charset="-128"/>
            </a:endParaRPr>
          </a:p>
        </p:txBody>
      </p:sp>
      <p:sp>
        <p:nvSpPr>
          <p:cNvPr id="123" name="Rectangle 27">
            <a:extLst>
              <a:ext uri="{FF2B5EF4-FFF2-40B4-BE49-F238E27FC236}">
                <a16:creationId xmlns="" xmlns:a16="http://schemas.microsoft.com/office/drawing/2014/main" id="{F323DB17-69DB-4257-A11A-B694BA7FD6A9}"/>
              </a:ext>
            </a:extLst>
          </p:cNvPr>
          <p:cNvSpPr>
            <a:spLocks noChangeArrowheads="1"/>
          </p:cNvSpPr>
          <p:nvPr/>
        </p:nvSpPr>
        <p:spPr bwMode="auto">
          <a:xfrm>
            <a:off x="2527038" y="1898255"/>
            <a:ext cx="3469183" cy="395287"/>
          </a:xfrm>
          <a:prstGeom prst="rect">
            <a:avLst/>
          </a:prstGeom>
          <a:solidFill>
            <a:schemeClr val="accent1">
              <a:lumMod val="40000"/>
              <a:lumOff val="60000"/>
            </a:schemeClr>
          </a:solidFill>
          <a:ln>
            <a:noFill/>
          </a:ln>
          <a:effectLs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20000"/>
              </a:spcBef>
            </a:pPr>
            <a:r>
              <a:rPr lang="ja-JP" altLang="en-US" sz="2000" b="1" dirty="0">
                <a:latin typeface="ＤＦ太丸ゴシック体" panose="02010609010101010101" pitchFamily="1" charset="-128"/>
                <a:ea typeface="ＤＦ太丸ゴシック体" panose="02010609010101010101" pitchFamily="1" charset="-128"/>
              </a:rPr>
              <a:t>手</a:t>
            </a:r>
            <a:r>
              <a:rPr lang="ja-JP" altLang="en-US" sz="2000" b="1" dirty="0" smtClean="0">
                <a:latin typeface="ＤＦ太丸ゴシック体" panose="02010609010101010101" pitchFamily="1" charset="-128"/>
                <a:ea typeface="ＤＦ太丸ゴシック体" panose="02010609010101010101" pitchFamily="1" charset="-128"/>
              </a:rPr>
              <a:t>を挙げて発表を頑張る</a:t>
            </a:r>
            <a:endParaRPr lang="ja-JP" altLang="en-US" sz="2000" b="1" dirty="0">
              <a:latin typeface="ＤＦ太丸ゴシック体" panose="02010609010101010101" pitchFamily="1" charset="-128"/>
              <a:ea typeface="ＤＦ太丸ゴシック体" panose="02010609010101010101" pitchFamily="1" charset="-128"/>
            </a:endParaRPr>
          </a:p>
        </p:txBody>
      </p:sp>
      <p:sp>
        <p:nvSpPr>
          <p:cNvPr id="124" name="Rectangle 30">
            <a:extLst>
              <a:ext uri="{FF2B5EF4-FFF2-40B4-BE49-F238E27FC236}">
                <a16:creationId xmlns="" xmlns:a16="http://schemas.microsoft.com/office/drawing/2014/main" id="{B39FEF48-386C-48D7-9136-0B8F26F9619F}"/>
              </a:ext>
            </a:extLst>
          </p:cNvPr>
          <p:cNvSpPr>
            <a:spLocks noChangeArrowheads="1"/>
          </p:cNvSpPr>
          <p:nvPr/>
        </p:nvSpPr>
        <p:spPr bwMode="auto">
          <a:xfrm>
            <a:off x="8081313" y="3477118"/>
            <a:ext cx="2865361"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ＭＳ Ｐゴシック" panose="020B0600070205080204" pitchFamily="50"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50"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50"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20000"/>
              </a:spcBef>
            </a:pPr>
            <a:r>
              <a:rPr lang="ja-JP" altLang="en-US" sz="2000" i="1" dirty="0" smtClean="0">
                <a:solidFill>
                  <a:srgbClr val="0000FF"/>
                </a:solidFill>
                <a:latin typeface="HGP創英角ｺﾞｼｯｸUB" panose="020B0900000000000000" pitchFamily="50" charset="-128"/>
                <a:ea typeface="HGP創英角ｺﾞｼｯｸUB" panose="020B0900000000000000" pitchFamily="50" charset="-128"/>
              </a:rPr>
              <a:t>帰宅・ご飯・明日の準備</a:t>
            </a:r>
            <a:endParaRPr lang="ja-JP" altLang="en-US" sz="2000" i="1" dirty="0">
              <a:solidFill>
                <a:srgbClr val="0000FF"/>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325905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14855" y="450182"/>
            <a:ext cx="10528663" cy="990600"/>
          </a:xfrm>
        </p:spPr>
        <p:txBody>
          <a:bodyPr>
            <a:noAutofit/>
          </a:bodyPr>
          <a:lstStyle/>
          <a:p>
            <a:pPr algn="ctr"/>
            <a:r>
              <a:rPr lang="ja-JP" altLang="en-US" sz="4800" dirty="0">
                <a:solidFill>
                  <a:schemeClr val="tx1"/>
                </a:solidFill>
                <a:latin typeface="HGP創英角ｺﾞｼｯｸUB" panose="020B0900000000000000" pitchFamily="50" charset="-128"/>
                <a:ea typeface="HGP創英角ｺﾞｼｯｸUB" panose="020B0900000000000000" pitchFamily="50" charset="-128"/>
              </a:rPr>
              <a:t>中</a:t>
            </a:r>
            <a:r>
              <a:rPr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３・修猷合格者が意識した</a:t>
            </a:r>
            <a:r>
              <a:rPr lang="en-US" altLang="ja-JP" sz="48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48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a:t>
            </a:r>
            <a:r>
              <a:rPr kumimoji="1"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時間の使い方について～</a:t>
            </a:r>
            <a:endParaRPr kumimoji="1" lang="ja-JP" altLang="en-US" sz="4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895932" y="1696062"/>
            <a:ext cx="10252090" cy="384258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a:t>
            </a:r>
            <a:r>
              <a:rPr lang="en-US" altLang="ja-JP" sz="3400" dirty="0" smtClean="0">
                <a:solidFill>
                  <a:srgbClr val="002060"/>
                </a:solidFill>
                <a:latin typeface="ＤＦ太丸ゴシック体" panose="02010609010101010101" pitchFamily="1" charset="-128"/>
                <a:ea typeface="ＤＦ太丸ゴシック体" panose="02010609010101010101" pitchFamily="1" charset="-128"/>
              </a:rPr>
              <a:t>F</a:t>
            </a:r>
            <a:r>
              <a:rPr lang="ja-JP" altLang="en-US" sz="3400" dirty="0">
                <a:solidFill>
                  <a:srgbClr val="002060"/>
                </a:solidFill>
                <a:latin typeface="ＤＦ太丸ゴシック体" panose="02010609010101010101" pitchFamily="1" charset="-128"/>
                <a:ea typeface="ＤＦ太丸ゴシック体" panose="02010609010101010101" pitchFamily="1" charset="-128"/>
              </a:rPr>
              <a:t>ノート</a:t>
            </a: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を月曜の朝読の時間に記入。</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 １週間の計画を立てる。</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・休憩を取るタイミングはノルマ制</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4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＊時間制ではない。</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・スキマ時間を有効活用した。</a:t>
            </a:r>
            <a:r>
              <a:rPr lang="en-US" altLang="ja-JP" sz="3400" dirty="0" smtClean="0">
                <a:solidFill>
                  <a:srgbClr val="002060"/>
                </a:solidFill>
                <a:latin typeface="ＤＦ太丸ゴシック体" panose="02010609010101010101" pitchFamily="1" charset="-128"/>
                <a:ea typeface="ＤＦ太丸ゴシック体" panose="02010609010101010101" pitchFamily="1" charset="-128"/>
              </a:rPr>
              <a:t>(</a:t>
            </a: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中３時）</a:t>
            </a:r>
            <a:endParaRPr lang="en-US" altLang="ja-JP" sz="3400" dirty="0">
              <a:solidFill>
                <a:srgbClr val="002060"/>
              </a:solidFill>
              <a:latin typeface="ＤＦ太丸ゴシック体" panose="02010609010101010101" pitchFamily="1" charset="-128"/>
              <a:ea typeface="ＤＦ太丸ゴシック体" panose="02010609010101010101" pitchFamily="1" charset="-128"/>
            </a:endParaRPr>
          </a:p>
        </p:txBody>
      </p:sp>
      <p:pic>
        <p:nvPicPr>
          <p:cNvPr id="2050" name="Picture 2" descr="http://netssv4/dneo/zrwemlc.exe?cmd=maildownloadattach&amp;fid=1&amp;file=1&amp;mimetype=image%2Fjpeg&amp;msgid=25797&amp;Name=IMG_0866.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63" r="18189"/>
          <a:stretch/>
        </p:blipFill>
        <p:spPr bwMode="auto">
          <a:xfrm rot="5400000">
            <a:off x="8683056" y="1863893"/>
            <a:ext cx="2225920" cy="315895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矢印コネクタ 6"/>
          <p:cNvCxnSpPr/>
          <p:nvPr/>
        </p:nvCxnSpPr>
        <p:spPr>
          <a:xfrm flipV="1">
            <a:off x="5329646" y="3983129"/>
            <a:ext cx="2886891" cy="87259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905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8070" y="976507"/>
            <a:ext cx="8918737" cy="1062024"/>
          </a:xfrm>
        </p:spPr>
        <p:txBody>
          <a:bodyPr>
            <a:normAutofit fontScale="90000"/>
          </a:bodyPr>
          <a:lstStyle/>
          <a:p>
            <a:pPr algn="ctr"/>
            <a:r>
              <a:rPr lang="ja-JP" altLang="en-US" sz="4800" dirty="0">
                <a:latin typeface="HGP創英角ｺﾞｼｯｸUB" panose="020B0900000000000000" pitchFamily="50" charset="-128"/>
                <a:ea typeface="HGP創英角ｺﾞｼｯｸUB" panose="020B0900000000000000" pitchFamily="50" charset="-128"/>
              </a:rPr>
              <a:t>本日</a:t>
            </a:r>
            <a:r>
              <a:rPr lang="ja-JP" altLang="en-US" sz="4800" dirty="0" smtClean="0">
                <a:latin typeface="HGP創英角ｺﾞｼｯｸUB" panose="020B0900000000000000" pitchFamily="50" charset="-128"/>
                <a:ea typeface="HGP創英角ｺﾞｼｯｸUB" panose="020B0900000000000000" pitchFamily="50" charset="-128"/>
              </a:rPr>
              <a:t>はお忙しい中、お集まり頂き　　　　　　誠にありがとうございます</a:t>
            </a:r>
            <a:r>
              <a:rPr lang="ja-JP" altLang="en-US" sz="4800" dirty="0">
                <a:latin typeface="HGP創英角ｺﾞｼｯｸUB" panose="020B0900000000000000" pitchFamily="50" charset="-128"/>
                <a:ea typeface="HGP創英角ｺﾞｼｯｸUB" panose="020B0900000000000000" pitchFamily="50" charset="-128"/>
              </a:rPr>
              <a:t>。</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
        <p:nvSpPr>
          <p:cNvPr id="9" name="コンテンツ プレースホルダー 2"/>
          <p:cNvSpPr txBox="1">
            <a:spLocks/>
          </p:cNvSpPr>
          <p:nvPr/>
        </p:nvSpPr>
        <p:spPr>
          <a:xfrm>
            <a:off x="600890" y="2858069"/>
            <a:ext cx="10816047" cy="1697901"/>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ja-JP" altLang="en-US" sz="4000" dirty="0" smtClean="0">
                <a:latin typeface="ＤＦＧ太丸ゴシック体" panose="020F0800010101010101" pitchFamily="50" charset="-128"/>
                <a:ea typeface="ＤＦＧ太丸ゴシック体" panose="020F0800010101010101" pitchFamily="50" charset="-128"/>
              </a:rPr>
              <a:t>中１・２の担任を</a:t>
            </a:r>
            <a:r>
              <a:rPr lang="ja-JP" altLang="en-US" sz="4000" dirty="0">
                <a:latin typeface="ＤＦＧ太丸ゴシック体" panose="020F0800010101010101" pitchFamily="50" charset="-128"/>
                <a:ea typeface="ＤＦＧ太丸ゴシック体" panose="020F0800010101010101" pitchFamily="50" charset="-128"/>
              </a:rPr>
              <a:t>務めます</a:t>
            </a:r>
            <a:r>
              <a:rPr lang="ja-JP" altLang="en-US" sz="4000" dirty="0" smtClean="0">
                <a:latin typeface="ＤＦＧ太丸ゴシック体" panose="020F0800010101010101" pitchFamily="50" charset="-128"/>
                <a:ea typeface="ＤＦＧ太丸ゴシック体" panose="020F0800010101010101" pitchFamily="50" charset="-128"/>
              </a:rPr>
              <a:t>増田と申します。</a:t>
            </a:r>
            <a:endParaRPr lang="en-US" altLang="ja-JP" sz="4000" dirty="0" smtClean="0">
              <a:latin typeface="ＤＦＧ太丸ゴシック体" panose="020F0800010101010101" pitchFamily="50" charset="-128"/>
              <a:ea typeface="ＤＦＧ太丸ゴシック体" panose="020F0800010101010101" pitchFamily="50" charset="-128"/>
            </a:endParaRPr>
          </a:p>
          <a:p>
            <a:pPr marL="0" indent="0" algn="ctr">
              <a:buFont typeface="Arial" panose="020B0604020202020204" pitchFamily="34" charset="0"/>
              <a:buNone/>
            </a:pPr>
            <a:r>
              <a:rPr lang="ja-JP" altLang="en-US" sz="4000" dirty="0">
                <a:latin typeface="ＤＦＧ太丸ゴシック体" panose="020F0800010101010101" pitchFamily="50" charset="-128"/>
                <a:ea typeface="ＤＦＧ太丸ゴシック体" panose="020F0800010101010101" pitchFamily="50" charset="-128"/>
              </a:rPr>
              <a:t>スクラム</a:t>
            </a:r>
            <a:r>
              <a:rPr lang="ja-JP" altLang="en-US" sz="4000" dirty="0" smtClean="0">
                <a:latin typeface="ＤＦＧ太丸ゴシック体" panose="020F0800010101010101" pitchFamily="50" charset="-128"/>
                <a:ea typeface="ＤＦＧ太丸ゴシック体" panose="020F0800010101010101" pitchFamily="50" charset="-128"/>
              </a:rPr>
              <a:t>面談は中１が加藤、中２は私が担当します。</a:t>
            </a:r>
            <a:endParaRPr lang="en-US" altLang="ja-JP" sz="4000" dirty="0" smtClean="0">
              <a:latin typeface="ＤＦＧ太丸ゴシック体" panose="020F0800010101010101" pitchFamily="50" charset="-128"/>
              <a:ea typeface="ＤＦＧ太丸ゴシック体" panose="020F0800010101010101" pitchFamily="50" charset="-128"/>
            </a:endParaRPr>
          </a:p>
        </p:txBody>
      </p:sp>
    </p:spTree>
    <p:extLst>
      <p:ext uri="{BB962C8B-B14F-4D97-AF65-F5344CB8AC3E}">
        <p14:creationId xmlns:p14="http://schemas.microsoft.com/office/powerpoint/2010/main" val="9209422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88729" y="646125"/>
            <a:ext cx="10528663" cy="990600"/>
          </a:xfrm>
        </p:spPr>
        <p:txBody>
          <a:bodyPr>
            <a:noAutofit/>
          </a:bodyPr>
          <a:lstStyle/>
          <a:p>
            <a:pPr algn="ctr"/>
            <a:r>
              <a:rPr lang="ja-JP" altLang="en-US" sz="4800" dirty="0">
                <a:solidFill>
                  <a:schemeClr val="tx1"/>
                </a:solidFill>
                <a:latin typeface="HGP創英角ｺﾞｼｯｸUB" panose="020B0900000000000000" pitchFamily="50" charset="-128"/>
                <a:ea typeface="HGP創英角ｺﾞｼｯｸUB" panose="020B0900000000000000" pitchFamily="50" charset="-128"/>
              </a:rPr>
              <a:t>中</a:t>
            </a:r>
            <a:r>
              <a:rPr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３・修猷合格者が意識した</a:t>
            </a:r>
            <a:r>
              <a:rPr lang="en-US" altLang="ja-JP" sz="4800" dirty="0" smtClean="0">
                <a:solidFill>
                  <a:schemeClr val="tx1"/>
                </a:solidFill>
                <a:latin typeface="HGP創英角ｺﾞｼｯｸUB" panose="020B0900000000000000" pitchFamily="50" charset="-128"/>
                <a:ea typeface="HGP創英角ｺﾞｼｯｸUB" panose="020B0900000000000000" pitchFamily="50" charset="-128"/>
              </a:rPr>
              <a:t/>
            </a:r>
            <a:br>
              <a:rPr lang="en-US" altLang="ja-JP" sz="4800" dirty="0" smtClean="0">
                <a:solidFill>
                  <a:schemeClr val="tx1"/>
                </a:solidFill>
                <a:latin typeface="HGP創英角ｺﾞｼｯｸUB" panose="020B0900000000000000" pitchFamily="50" charset="-128"/>
                <a:ea typeface="HGP創英角ｺﾞｼｯｸUB" panose="020B0900000000000000" pitchFamily="50" charset="-128"/>
              </a:rPr>
            </a:br>
            <a:r>
              <a:rPr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a:t>
            </a:r>
            <a:r>
              <a:rPr kumimoji="1"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時間の使い方について～</a:t>
            </a:r>
            <a:endParaRPr kumimoji="1" lang="ja-JP" altLang="en-US" sz="48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130629" y="2022633"/>
            <a:ext cx="11547565" cy="3111069"/>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・授業中に発表ができない人は、ノートまとめを</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4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工夫するとよい。</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4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例：プリントの英単語を書く欄に単語を書きまくるなど。</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400" dirty="0" smtClean="0">
                <a:solidFill>
                  <a:srgbClr val="002060"/>
                </a:solidFill>
                <a:latin typeface="ＤＦ太丸ゴシック体" panose="02010609010101010101" pitchFamily="1" charset="-128"/>
                <a:ea typeface="ＤＦ太丸ゴシック体" panose="02010609010101010101" pitchFamily="1" charset="-128"/>
              </a:rPr>
              <a:t>・学校の宿題は１０分休憩で急いで終わらせる。</a:t>
            </a:r>
            <a:endParaRPr lang="en-US" altLang="ja-JP" sz="3400" dirty="0" smtClean="0">
              <a:solidFill>
                <a:srgbClr val="002060"/>
              </a:solidFill>
              <a:latin typeface="ＤＦ太丸ゴシック体" panose="02010609010101010101" pitchFamily="1" charset="-128"/>
              <a:ea typeface="ＤＦ太丸ゴシック体" panose="02010609010101010101" pitchFamily="1" charset="-128"/>
            </a:endParaRPr>
          </a:p>
        </p:txBody>
      </p:sp>
    </p:spTree>
    <p:extLst>
      <p:ext uri="{BB962C8B-B14F-4D97-AF65-F5344CB8AC3E}">
        <p14:creationId xmlns:p14="http://schemas.microsoft.com/office/powerpoint/2010/main" val="257957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01792" y="802879"/>
            <a:ext cx="10528663" cy="990600"/>
          </a:xfrm>
        </p:spPr>
        <p:txBody>
          <a:bodyPr>
            <a:noAutofit/>
          </a:bodyPr>
          <a:lstStyle/>
          <a:p>
            <a:pPr algn="ctr"/>
            <a:r>
              <a:rPr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a:t>
            </a:r>
            <a:r>
              <a:rPr kumimoji="1" lang="ja-JP" altLang="en-US" sz="4800" dirty="0" smtClean="0">
                <a:solidFill>
                  <a:schemeClr val="tx1"/>
                </a:solidFill>
                <a:latin typeface="HGP創英角ｺﾞｼｯｸUB" panose="020B0900000000000000" pitchFamily="50" charset="-128"/>
                <a:ea typeface="HGP創英角ｺﾞｼｯｸUB" panose="020B0900000000000000" pitchFamily="50" charset="-128"/>
              </a:rPr>
              <a:t>時間の使い方についてのまとめ～</a:t>
            </a:r>
            <a:endParaRPr kumimoji="1" lang="ja-JP" altLang="en-US" sz="480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313505" y="2062608"/>
            <a:ext cx="11155685" cy="3009288"/>
            <a:chOff x="209002" y="1677535"/>
            <a:chExt cx="11155685" cy="3009288"/>
          </a:xfrm>
        </p:grpSpPr>
        <p:sp>
          <p:nvSpPr>
            <p:cNvPr id="6" name="Text Box 10"/>
            <p:cNvSpPr txBox="1">
              <a:spLocks noChangeArrowheads="1"/>
            </p:cNvSpPr>
            <p:nvPr/>
          </p:nvSpPr>
          <p:spPr bwMode="auto">
            <a:xfrm>
              <a:off x="209003" y="1677535"/>
              <a:ext cx="10202454" cy="615553"/>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400" dirty="0" smtClean="0">
                  <a:solidFill>
                    <a:srgbClr val="FF0000"/>
                  </a:solidFill>
                  <a:ea typeface="HGP創英角ｺﾞｼｯｸUB" pitchFamily="50" charset="-128"/>
                </a:rPr>
                <a:t>・自学は、学校のワークをその日授業で進んだ分を解く。</a:t>
              </a:r>
              <a:endParaRPr lang="ja-JP" altLang="en-US" sz="3400" dirty="0">
                <a:solidFill>
                  <a:srgbClr val="FF0000"/>
                </a:solidFill>
                <a:ea typeface="HGP創英角ｺﾞｼｯｸUB" pitchFamily="50" charset="-128"/>
              </a:endParaRPr>
            </a:p>
          </p:txBody>
        </p:sp>
        <p:sp>
          <p:nvSpPr>
            <p:cNvPr id="7" name="Text Box 10"/>
            <p:cNvSpPr txBox="1">
              <a:spLocks noChangeArrowheads="1"/>
            </p:cNvSpPr>
            <p:nvPr/>
          </p:nvSpPr>
          <p:spPr bwMode="auto">
            <a:xfrm>
              <a:off x="209003" y="2457333"/>
              <a:ext cx="10202454" cy="615553"/>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400" dirty="0" smtClean="0">
                  <a:solidFill>
                    <a:srgbClr val="FF0000"/>
                  </a:solidFill>
                  <a:ea typeface="HGP創英角ｺﾞｼｯｸUB" pitchFamily="50" charset="-128"/>
                </a:rPr>
                <a:t>・学校の宿題は、少なければ休憩時間に終わらせ</a:t>
              </a:r>
              <a:r>
                <a:rPr lang="ja-JP" altLang="en-US" sz="3400" dirty="0">
                  <a:solidFill>
                    <a:srgbClr val="FF0000"/>
                  </a:solidFill>
                  <a:ea typeface="HGP創英角ｺﾞｼｯｸUB" pitchFamily="50" charset="-128"/>
                </a:rPr>
                <a:t>る</a:t>
              </a:r>
              <a:r>
                <a:rPr lang="ja-JP" altLang="en-US" sz="3400" dirty="0" smtClean="0">
                  <a:solidFill>
                    <a:srgbClr val="FF0000"/>
                  </a:solidFill>
                  <a:ea typeface="HGP創英角ｺﾞｼｯｸUB" pitchFamily="50" charset="-128"/>
                </a:rPr>
                <a:t>。</a:t>
              </a:r>
              <a:endParaRPr lang="ja-JP" altLang="en-US" sz="3400" dirty="0">
                <a:solidFill>
                  <a:srgbClr val="FF0000"/>
                </a:solidFill>
                <a:ea typeface="HGP創英角ｺﾞｼｯｸUB" pitchFamily="50" charset="-128"/>
              </a:endParaRPr>
            </a:p>
          </p:txBody>
        </p:sp>
        <p:sp>
          <p:nvSpPr>
            <p:cNvPr id="8" name="Text Box 10"/>
            <p:cNvSpPr txBox="1">
              <a:spLocks noChangeArrowheads="1"/>
            </p:cNvSpPr>
            <p:nvPr/>
          </p:nvSpPr>
          <p:spPr bwMode="auto">
            <a:xfrm>
              <a:off x="209002" y="3259476"/>
              <a:ext cx="4885512" cy="615553"/>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400" dirty="0" smtClean="0">
                  <a:solidFill>
                    <a:srgbClr val="FF0000"/>
                  </a:solidFill>
                  <a:ea typeface="HGP創英角ｺﾞｼｯｸUB" pitchFamily="50" charset="-128"/>
                </a:rPr>
                <a:t>・休憩はノルマ制でやる。</a:t>
              </a:r>
              <a:endParaRPr lang="ja-JP" altLang="en-US" sz="3400" dirty="0">
                <a:solidFill>
                  <a:srgbClr val="FF0000"/>
                </a:solidFill>
                <a:ea typeface="HGP創英角ｺﾞｼｯｸUB" pitchFamily="50" charset="-128"/>
              </a:endParaRPr>
            </a:p>
          </p:txBody>
        </p:sp>
        <p:sp>
          <p:nvSpPr>
            <p:cNvPr id="9" name="Text Box 10"/>
            <p:cNvSpPr txBox="1">
              <a:spLocks noChangeArrowheads="1"/>
            </p:cNvSpPr>
            <p:nvPr/>
          </p:nvSpPr>
          <p:spPr bwMode="auto">
            <a:xfrm>
              <a:off x="209003" y="4071270"/>
              <a:ext cx="11155684" cy="615553"/>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400" dirty="0" smtClean="0">
                  <a:solidFill>
                    <a:srgbClr val="FF0000"/>
                  </a:solidFill>
                  <a:ea typeface="HGP創英角ｺﾞｼｯｸUB" pitchFamily="50" charset="-128"/>
                </a:rPr>
                <a:t>・朝にその日の計画を立てるか、１週間を立てる。＊修正あり</a:t>
              </a:r>
              <a:endParaRPr lang="en-US" altLang="ja-JP" sz="3400" dirty="0" smtClean="0">
                <a:solidFill>
                  <a:srgbClr val="FF0000"/>
                </a:solidFill>
                <a:ea typeface="HGP創英角ｺﾞｼｯｸUB" pitchFamily="50" charset="-128"/>
              </a:endParaRPr>
            </a:p>
          </p:txBody>
        </p:sp>
      </p:grpSp>
    </p:spTree>
    <p:extLst>
      <p:ext uri="{BB962C8B-B14F-4D97-AF65-F5344CB8AC3E}">
        <p14:creationId xmlns:p14="http://schemas.microsoft.com/office/powerpoint/2010/main" val="20748584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度付き 7">
            <a:extLst>
              <a:ext uri="{FF2B5EF4-FFF2-40B4-BE49-F238E27FC236}">
                <a16:creationId xmlns:a16="http://schemas.microsoft.com/office/drawing/2014/main" xmlns="" id="{DA299E84-3277-45E4-9BD7-E3F684F769A5}"/>
              </a:ext>
            </a:extLst>
          </p:cNvPr>
          <p:cNvSpPr/>
          <p:nvPr/>
        </p:nvSpPr>
        <p:spPr>
          <a:xfrm>
            <a:off x="496389" y="2103724"/>
            <a:ext cx="10855234"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500" b="1" dirty="0"/>
              <a:t>第２部：高校入試にむけて</a:t>
            </a:r>
          </a:p>
        </p:txBody>
      </p:sp>
    </p:spTree>
    <p:extLst>
      <p:ext uri="{BB962C8B-B14F-4D97-AF65-F5344CB8AC3E}">
        <p14:creationId xmlns:p14="http://schemas.microsoft.com/office/powerpoint/2010/main" val="8795039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graphicFrame>
        <p:nvGraphicFramePr>
          <p:cNvPr id="10" name="表 9">
            <a:extLst>
              <a:ext uri="{FF2B5EF4-FFF2-40B4-BE49-F238E27FC236}">
                <a16:creationId xmlns:a16="http://schemas.microsoft.com/office/drawing/2014/main" xmlns="" id="{A6484580-FC89-449F-A856-F4769ED16606}"/>
              </a:ext>
            </a:extLst>
          </p:cNvPr>
          <p:cNvGraphicFramePr>
            <a:graphicFrameLocks noGrp="1"/>
          </p:cNvGraphicFramePr>
          <p:nvPr>
            <p:extLst>
              <p:ext uri="{D42A27DB-BD31-4B8C-83A1-F6EECF244321}">
                <p14:modId xmlns:p14="http://schemas.microsoft.com/office/powerpoint/2010/main" val="1993927351"/>
              </p:ext>
            </p:extLst>
          </p:nvPr>
        </p:nvGraphicFramePr>
        <p:xfrm>
          <a:off x="479382" y="1242126"/>
          <a:ext cx="10703483" cy="4339930"/>
        </p:xfrm>
        <a:graphic>
          <a:graphicData uri="http://schemas.openxmlformats.org/drawingml/2006/table">
            <a:tbl>
              <a:tblPr firstRow="1" bandRow="1">
                <a:tableStyleId>{F5AB1C69-6EDB-4FF4-983F-18BD219EF322}</a:tableStyleId>
              </a:tblPr>
              <a:tblGrid>
                <a:gridCol w="1012950">
                  <a:extLst>
                    <a:ext uri="{9D8B030D-6E8A-4147-A177-3AD203B41FA5}">
                      <a16:colId xmlns:a16="http://schemas.microsoft.com/office/drawing/2014/main" xmlns="" val="1888609682"/>
                    </a:ext>
                  </a:extLst>
                </a:gridCol>
                <a:gridCol w="9690533">
                  <a:extLst>
                    <a:ext uri="{9D8B030D-6E8A-4147-A177-3AD203B41FA5}">
                      <a16:colId xmlns:a16="http://schemas.microsoft.com/office/drawing/2014/main" xmlns="" val="1712255405"/>
                    </a:ext>
                  </a:extLst>
                </a:gridCol>
              </a:tblGrid>
              <a:tr h="619990">
                <a:tc>
                  <a:txBody>
                    <a:bodyPr/>
                    <a:lstStyle/>
                    <a:p>
                      <a:pPr algn="ctr"/>
                      <a:r>
                        <a:rPr kumimoji="1" lang="ja-JP" altLang="en-US" sz="1400" b="0" dirty="0">
                          <a:solidFill>
                            <a:srgbClr val="003300"/>
                          </a:solidFill>
                          <a:latin typeface="ＤＦＰ太丸ゴシック体" panose="020F0800010101010101" pitchFamily="50" charset="-128"/>
                          <a:ea typeface="ＤＦＰ太丸ゴシック体" panose="020F0800010101010101" pitchFamily="50" charset="-128"/>
                        </a:rPr>
                        <a:t>９月</a:t>
                      </a:r>
                    </a:p>
                  </a:txBody>
                  <a:tcPr anchor="ctr">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701631335"/>
                  </a:ext>
                </a:extLst>
              </a:tr>
              <a:tr h="6199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3300"/>
                          </a:solidFill>
                          <a:latin typeface="ＤＦＰ太丸ゴシック体" panose="020F0800010101010101" pitchFamily="50" charset="-128"/>
                          <a:ea typeface="ＤＦＰ太丸ゴシック体" panose="020F0800010101010101" pitchFamily="50" charset="-128"/>
                        </a:rPr>
                        <a:t>10</a:t>
                      </a:r>
                      <a:r>
                        <a:rPr kumimoji="1" lang="ja-JP" altLang="en-US" sz="1400" dirty="0">
                          <a:solidFill>
                            <a:srgbClr val="003300"/>
                          </a:solidFill>
                          <a:latin typeface="ＤＦＰ太丸ゴシック体" panose="020F0800010101010101" pitchFamily="50" charset="-128"/>
                          <a:ea typeface="ＤＦＰ太丸ゴシック体" panose="020F0800010101010101" pitchFamily="50" charset="-128"/>
                        </a:rPr>
                        <a:t>月</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307281349"/>
                  </a:ext>
                </a:extLst>
              </a:tr>
              <a:tr h="6199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3300"/>
                          </a:solidFill>
                          <a:latin typeface="ＤＦＰ太丸ゴシック体" panose="020F0800010101010101" pitchFamily="50" charset="-128"/>
                          <a:ea typeface="ＤＦＰ太丸ゴシック体" panose="020F0800010101010101" pitchFamily="50" charset="-128"/>
                        </a:rPr>
                        <a:t>11</a:t>
                      </a:r>
                      <a:r>
                        <a:rPr kumimoji="1" lang="ja-JP" altLang="en-US" sz="1400" dirty="0">
                          <a:solidFill>
                            <a:srgbClr val="003300"/>
                          </a:solidFill>
                          <a:latin typeface="ＤＦＰ太丸ゴシック体" panose="020F0800010101010101" pitchFamily="50" charset="-128"/>
                          <a:ea typeface="ＤＦＰ太丸ゴシック体" panose="020F0800010101010101" pitchFamily="50" charset="-128"/>
                        </a:rPr>
                        <a:t>月</a:t>
                      </a:r>
                      <a:endParaRPr kumimoji="1" lang="ja-JP" altLang="en-US" sz="1400" dirty="0">
                        <a:latin typeface="ＤＦＰ太丸ゴシック体" panose="020F0800010101010101" pitchFamily="50" charset="-128"/>
                        <a:ea typeface="ＤＦＰ太丸ゴシック体" panose="020F0800010101010101"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318222516"/>
                  </a:ext>
                </a:extLst>
              </a:tr>
              <a:tr h="6199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400" dirty="0">
                          <a:solidFill>
                            <a:srgbClr val="003300"/>
                          </a:solidFill>
                          <a:latin typeface="ＤＦＰ太丸ゴシック体" panose="020F0800010101010101" pitchFamily="50" charset="-128"/>
                          <a:ea typeface="ＤＦＰ太丸ゴシック体" panose="020F0800010101010101" pitchFamily="50" charset="-128"/>
                        </a:rPr>
                        <a:t>12</a:t>
                      </a:r>
                      <a:r>
                        <a:rPr kumimoji="1" lang="ja-JP" altLang="en-US" sz="1400" dirty="0">
                          <a:solidFill>
                            <a:srgbClr val="003300"/>
                          </a:solidFill>
                          <a:latin typeface="ＤＦＰ太丸ゴシック体" panose="020F0800010101010101" pitchFamily="50" charset="-128"/>
                          <a:ea typeface="ＤＦＰ太丸ゴシック体" panose="020F0800010101010101" pitchFamily="50" charset="-128"/>
                        </a:rPr>
                        <a:t>月</a:t>
                      </a:r>
                      <a:endParaRPr kumimoji="1" lang="ja-JP" altLang="en-US" sz="1400" dirty="0">
                        <a:latin typeface="ＤＦＰ太丸ゴシック体" panose="020F0800010101010101" pitchFamily="50" charset="-128"/>
                        <a:ea typeface="ＤＦＰ太丸ゴシック体" panose="020F0800010101010101"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815844768"/>
                  </a:ext>
                </a:extLst>
              </a:tr>
              <a:tr h="6199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3300"/>
                          </a:solidFill>
                          <a:latin typeface="ＤＦＰ太丸ゴシック体" panose="020F0800010101010101" pitchFamily="50" charset="-128"/>
                          <a:ea typeface="ＤＦＰ太丸ゴシック体" panose="020F0800010101010101" pitchFamily="50" charset="-128"/>
                        </a:rPr>
                        <a:t>１月</a:t>
                      </a:r>
                      <a:endParaRPr kumimoji="1" lang="ja-JP" altLang="en-US" sz="1400" dirty="0">
                        <a:latin typeface="ＤＦＰ太丸ゴシック体" panose="020F0800010101010101" pitchFamily="50" charset="-128"/>
                        <a:ea typeface="ＤＦＰ太丸ゴシック体" panose="020F0800010101010101"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048704930"/>
                  </a:ext>
                </a:extLst>
              </a:tr>
              <a:tr h="6199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3300"/>
                          </a:solidFill>
                          <a:latin typeface="ＤＦＰ太丸ゴシック体" panose="020F0800010101010101" pitchFamily="50" charset="-128"/>
                          <a:ea typeface="ＤＦＰ太丸ゴシック体" panose="020F0800010101010101" pitchFamily="50" charset="-128"/>
                        </a:rPr>
                        <a:t>２月</a:t>
                      </a:r>
                      <a:endParaRPr kumimoji="1" lang="ja-JP" altLang="en-US" sz="1400" dirty="0">
                        <a:latin typeface="ＤＦＰ太丸ゴシック体" panose="020F0800010101010101" pitchFamily="50" charset="-128"/>
                        <a:ea typeface="ＤＦＰ太丸ゴシック体" panose="020F0800010101010101" pitchFamily="50" charset="-128"/>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41756024"/>
                  </a:ext>
                </a:extLst>
              </a:tr>
              <a:tr h="6199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400" dirty="0">
                          <a:solidFill>
                            <a:srgbClr val="003300"/>
                          </a:solidFill>
                          <a:latin typeface="ＤＦＰ太丸ゴシック体" panose="020F0800010101010101" pitchFamily="50" charset="-128"/>
                          <a:ea typeface="ＤＦＰ太丸ゴシック体" panose="020F0800010101010101" pitchFamily="50" charset="-128"/>
                        </a:rPr>
                        <a:t>３月</a:t>
                      </a:r>
                      <a:endParaRPr kumimoji="1" lang="ja-JP" altLang="en-US" sz="1400" dirty="0">
                        <a:latin typeface="ＤＦＰ太丸ゴシック体" panose="020F0800010101010101" pitchFamily="50" charset="-128"/>
                        <a:ea typeface="ＤＦＰ太丸ゴシック体" panose="020F0800010101010101" pitchFamily="50" charset="-128"/>
                      </a:endParaRPr>
                    </a:p>
                  </a:txBody>
                  <a:tcPr anchor="ctr">
                    <a:lnT w="12700" cap="flat" cmpd="sng" algn="ctr">
                      <a:solidFill>
                        <a:schemeClr val="tx1"/>
                      </a:solidFill>
                      <a:prstDash val="solid"/>
                      <a:round/>
                      <a:headEnd type="none" w="med" len="med"/>
                      <a:tailEnd type="none" w="med" len="med"/>
                    </a:lnT>
                    <a:noFill/>
                  </a:tcPr>
                </a:tc>
                <a:tc>
                  <a:txBody>
                    <a:bodyPr/>
                    <a:lstStyle/>
                    <a:p>
                      <a:endParaRPr kumimoji="1" lang="ja-JP" altLang="en-US"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xmlns="" val="1064516660"/>
                  </a:ext>
                </a:extLst>
              </a:tr>
            </a:tbl>
          </a:graphicData>
        </a:graphic>
      </p:graphicFrame>
      <p:grpSp>
        <p:nvGrpSpPr>
          <p:cNvPr id="11" name="グループ化 10"/>
          <p:cNvGrpSpPr/>
          <p:nvPr/>
        </p:nvGrpSpPr>
        <p:grpSpPr>
          <a:xfrm>
            <a:off x="1500958" y="1387160"/>
            <a:ext cx="9987975" cy="4227841"/>
            <a:chOff x="1500958" y="1387160"/>
            <a:chExt cx="9987975" cy="4227841"/>
          </a:xfrm>
        </p:grpSpPr>
        <p:sp>
          <p:nvSpPr>
            <p:cNvPr id="12" name="右中かっこ 11">
              <a:extLst>
                <a:ext uri="{FF2B5EF4-FFF2-40B4-BE49-F238E27FC236}">
                  <a16:creationId xmlns:a16="http://schemas.microsoft.com/office/drawing/2014/main" xmlns="" id="{2BF4655E-1BCC-413A-9A5C-B0AB9A576179}"/>
                </a:ext>
              </a:extLst>
            </p:cNvPr>
            <p:cNvSpPr/>
            <p:nvPr/>
          </p:nvSpPr>
          <p:spPr>
            <a:xfrm>
              <a:off x="5401424" y="1924299"/>
              <a:ext cx="155448" cy="914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13" name="グループ化 12"/>
            <p:cNvGrpSpPr/>
            <p:nvPr/>
          </p:nvGrpSpPr>
          <p:grpSpPr>
            <a:xfrm>
              <a:off x="1500958" y="1387160"/>
              <a:ext cx="9987975" cy="4227841"/>
              <a:chOff x="1500958" y="1387160"/>
              <a:chExt cx="9987975" cy="4227841"/>
            </a:xfrm>
          </p:grpSpPr>
          <p:sp>
            <p:nvSpPr>
              <p:cNvPr id="14" name="矢印: 下 51">
                <a:extLst>
                  <a:ext uri="{FF2B5EF4-FFF2-40B4-BE49-F238E27FC236}">
                    <a16:creationId xmlns:a16="http://schemas.microsoft.com/office/drawing/2014/main" xmlns="" id="{EC03609B-79E6-41D4-A158-DC2AC99CFA79}"/>
                  </a:ext>
                </a:extLst>
              </p:cNvPr>
              <p:cNvSpPr/>
              <p:nvPr/>
            </p:nvSpPr>
            <p:spPr>
              <a:xfrm rot="16200000">
                <a:off x="7328498" y="5101262"/>
                <a:ext cx="297855" cy="541533"/>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1500958" y="1387160"/>
                <a:ext cx="9987975" cy="4227841"/>
                <a:chOff x="1500958" y="1387160"/>
                <a:chExt cx="9987975" cy="4227841"/>
              </a:xfrm>
            </p:grpSpPr>
            <p:sp>
              <p:nvSpPr>
                <p:cNvPr id="16" name="矢印: 下 52">
                  <a:extLst>
                    <a:ext uri="{FF2B5EF4-FFF2-40B4-BE49-F238E27FC236}">
                      <a16:creationId xmlns:a16="http://schemas.microsoft.com/office/drawing/2014/main" xmlns="" id="{F6468D1D-DCE2-4823-A9E8-6D0E6939E2DC}"/>
                    </a:ext>
                  </a:extLst>
                </p:cNvPr>
                <p:cNvSpPr/>
                <p:nvPr/>
              </p:nvSpPr>
              <p:spPr>
                <a:xfrm rot="2463339">
                  <a:off x="9816963" y="4572384"/>
                  <a:ext cx="303371" cy="76965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矢印: 下 53">
                  <a:extLst>
                    <a:ext uri="{FF2B5EF4-FFF2-40B4-BE49-F238E27FC236}">
                      <a16:creationId xmlns:a16="http://schemas.microsoft.com/office/drawing/2014/main" xmlns="" id="{4FCC51A3-B790-464E-8507-C0898CC2E142}"/>
                    </a:ext>
                  </a:extLst>
                </p:cNvPr>
                <p:cNvSpPr/>
                <p:nvPr/>
              </p:nvSpPr>
              <p:spPr>
                <a:xfrm rot="381496">
                  <a:off x="9452344" y="3980792"/>
                  <a:ext cx="297855" cy="1160672"/>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54">
                  <a:extLst>
                    <a:ext uri="{FF2B5EF4-FFF2-40B4-BE49-F238E27FC236}">
                      <a16:creationId xmlns:a16="http://schemas.microsoft.com/office/drawing/2014/main" xmlns="" id="{3686735B-8C67-4B3B-BAD0-53861F2FE970}"/>
                    </a:ext>
                  </a:extLst>
                </p:cNvPr>
                <p:cNvSpPr/>
                <p:nvPr/>
              </p:nvSpPr>
              <p:spPr>
                <a:xfrm>
                  <a:off x="9313818" y="3318737"/>
                  <a:ext cx="2175115" cy="99867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難関</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私立</a:t>
                  </a:r>
                  <a:endPar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endParaRPr>
                </a:p>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弘学館</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1/6</a:t>
                  </a:r>
                </a:p>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早稲田佐賀</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1/12</a:t>
                  </a:r>
                </a:p>
              </p:txBody>
            </p:sp>
            <p:sp>
              <p:nvSpPr>
                <p:cNvPr id="19" name="四角形: 角を丸くする 55">
                  <a:extLst>
                    <a:ext uri="{FF2B5EF4-FFF2-40B4-BE49-F238E27FC236}">
                      <a16:creationId xmlns:a16="http://schemas.microsoft.com/office/drawing/2014/main" xmlns="" id="{6370B6B4-9ABA-4DB4-8B19-753A4CFD6CC3}"/>
                    </a:ext>
                  </a:extLst>
                </p:cNvPr>
                <p:cNvSpPr/>
                <p:nvPr/>
              </p:nvSpPr>
              <p:spPr>
                <a:xfrm>
                  <a:off x="9777192" y="4378246"/>
                  <a:ext cx="1330036" cy="567150"/>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2060"/>
                      </a:solidFill>
                      <a:latin typeface="ＤＦＰ太丸ゴシック体" panose="020F0800010101010101" pitchFamily="50" charset="-128"/>
                      <a:ea typeface="ＤＦＰ太丸ゴシック体" panose="020F0800010101010101" pitchFamily="50" charset="-128"/>
                    </a:rPr>
                    <a:t>公立</a:t>
                  </a: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推薦</a:t>
                  </a:r>
                  <a:endParaRPr lang="en-US" altLang="ja-JP" dirty="0" smtClean="0">
                    <a:solidFill>
                      <a:srgbClr val="002060"/>
                    </a:solidFill>
                    <a:latin typeface="ＤＦＰ太丸ゴシック体" panose="020F0800010101010101" pitchFamily="50" charset="-128"/>
                    <a:ea typeface="ＤＦＰ太丸ゴシック体" panose="020F0800010101010101" pitchFamily="50" charset="-128"/>
                  </a:endParaRPr>
                </a:p>
                <a:p>
                  <a:pPr algn="ctr"/>
                  <a:r>
                    <a:rPr kumimoji="1" lang="en-US" altLang="ja-JP" dirty="0">
                      <a:solidFill>
                        <a:srgbClr val="002060"/>
                      </a:solidFill>
                      <a:latin typeface="ＤＦＰ太丸ゴシック体" panose="020F0800010101010101" pitchFamily="50" charset="-128"/>
                      <a:ea typeface="ＤＦＰ太丸ゴシック体" panose="020F0800010101010101" pitchFamily="50" charset="-128"/>
                    </a:rPr>
                    <a:t>2/6</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0" name="矢印: 下 56">
                  <a:extLst>
                    <a:ext uri="{FF2B5EF4-FFF2-40B4-BE49-F238E27FC236}">
                      <a16:creationId xmlns:a16="http://schemas.microsoft.com/office/drawing/2014/main" xmlns="" id="{8FF453C1-0C03-4145-9C0F-1A0D6310541C}"/>
                    </a:ext>
                  </a:extLst>
                </p:cNvPr>
                <p:cNvSpPr/>
                <p:nvPr/>
              </p:nvSpPr>
              <p:spPr>
                <a:xfrm>
                  <a:off x="8975040" y="4053538"/>
                  <a:ext cx="297855" cy="1146191"/>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57">
                  <a:extLst>
                    <a:ext uri="{FF2B5EF4-FFF2-40B4-BE49-F238E27FC236}">
                      <a16:creationId xmlns:a16="http://schemas.microsoft.com/office/drawing/2014/main" xmlns="" id="{CA5B97DB-1642-4236-94E4-0A1533D5C48C}"/>
                    </a:ext>
                  </a:extLst>
                </p:cNvPr>
                <p:cNvSpPr/>
                <p:nvPr/>
              </p:nvSpPr>
              <p:spPr>
                <a:xfrm>
                  <a:off x="7971824" y="3701437"/>
                  <a:ext cx="1305328" cy="598430"/>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私立専</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願</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1/21</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2" name="矢印: 下 58">
                  <a:extLst>
                    <a:ext uri="{FF2B5EF4-FFF2-40B4-BE49-F238E27FC236}">
                      <a16:creationId xmlns:a16="http://schemas.microsoft.com/office/drawing/2014/main" xmlns="" id="{D315A5BD-B9C6-41BE-A746-3C179B81B0FA}"/>
                    </a:ext>
                  </a:extLst>
                </p:cNvPr>
                <p:cNvSpPr/>
                <p:nvPr/>
              </p:nvSpPr>
              <p:spPr>
                <a:xfrm rot="16592192">
                  <a:off x="7183477" y="4289984"/>
                  <a:ext cx="297855" cy="734912"/>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下 60">
                  <a:extLst>
                    <a:ext uri="{FF2B5EF4-FFF2-40B4-BE49-F238E27FC236}">
                      <a16:creationId xmlns:a16="http://schemas.microsoft.com/office/drawing/2014/main" xmlns="" id="{93C1D234-EE93-420B-9743-E95DCCBAD32B}"/>
                    </a:ext>
                  </a:extLst>
                </p:cNvPr>
                <p:cNvSpPr/>
                <p:nvPr/>
              </p:nvSpPr>
              <p:spPr>
                <a:xfrm>
                  <a:off x="8493354" y="4865169"/>
                  <a:ext cx="297855" cy="316097"/>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61">
                  <a:extLst>
                    <a:ext uri="{FF2B5EF4-FFF2-40B4-BE49-F238E27FC236}">
                      <a16:creationId xmlns:a16="http://schemas.microsoft.com/office/drawing/2014/main" xmlns="" id="{9C5CEE15-B7FD-4FAE-898F-BFD3512A6621}"/>
                    </a:ext>
                  </a:extLst>
                </p:cNvPr>
                <p:cNvSpPr/>
                <p:nvPr/>
              </p:nvSpPr>
              <p:spPr>
                <a:xfrm>
                  <a:off x="7750528" y="5144818"/>
                  <a:ext cx="1912455" cy="47018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HGS創英角ｺﾞｼｯｸUB" panose="020B0900000000000000" pitchFamily="50" charset="-128"/>
                      <a:ea typeface="HGS創英角ｺﾞｼｯｸUB" panose="020B0900000000000000" pitchFamily="50" charset="-128"/>
                    </a:rPr>
                    <a:t>進路決定</a:t>
                  </a:r>
                </a:p>
              </p:txBody>
            </p:sp>
            <p:sp>
              <p:nvSpPr>
                <p:cNvPr id="25" name="四角形: 角を丸くする 62">
                  <a:extLst>
                    <a:ext uri="{FF2B5EF4-FFF2-40B4-BE49-F238E27FC236}">
                      <a16:creationId xmlns:a16="http://schemas.microsoft.com/office/drawing/2014/main" xmlns="" id="{E86FA686-209F-4480-B21B-A0189F756ED3}"/>
                    </a:ext>
                  </a:extLst>
                </p:cNvPr>
                <p:cNvSpPr/>
                <p:nvPr/>
              </p:nvSpPr>
              <p:spPr>
                <a:xfrm>
                  <a:off x="7671127" y="4352119"/>
                  <a:ext cx="1330036" cy="59172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私立</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後期</a:t>
                  </a:r>
                  <a:endPar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endParaRPr>
                </a:p>
                <a:p>
                  <a:pPr algn="ctr"/>
                  <a:r>
                    <a:rPr kumimoji="1" lang="en-US" altLang="ja-JP" dirty="0">
                      <a:solidFill>
                        <a:srgbClr val="002060"/>
                      </a:solidFill>
                      <a:latin typeface="ＤＦＰ太丸ゴシック体" panose="020F0800010101010101" pitchFamily="50" charset="-128"/>
                      <a:ea typeface="ＤＦＰ太丸ゴシック体" panose="020F0800010101010101" pitchFamily="50" charset="-128"/>
                    </a:rPr>
                    <a:t>2/8</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6" name="矢印: 下 26">
                  <a:extLst>
                    <a:ext uri="{FF2B5EF4-FFF2-40B4-BE49-F238E27FC236}">
                      <a16:creationId xmlns:a16="http://schemas.microsoft.com/office/drawing/2014/main" xmlns="" id="{A972584A-185C-4328-8486-830C9D64CD6F}"/>
                    </a:ext>
                  </a:extLst>
                </p:cNvPr>
                <p:cNvSpPr/>
                <p:nvPr/>
              </p:nvSpPr>
              <p:spPr>
                <a:xfrm>
                  <a:off x="6486083" y="4561637"/>
                  <a:ext cx="308942" cy="470183"/>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63">
                  <a:extLst>
                    <a:ext uri="{FF2B5EF4-FFF2-40B4-BE49-F238E27FC236}">
                      <a16:creationId xmlns:a16="http://schemas.microsoft.com/office/drawing/2014/main" xmlns="" id="{5EA88C86-A0DE-487C-9CD9-61B39FBEDB61}"/>
                    </a:ext>
                  </a:extLst>
                </p:cNvPr>
                <p:cNvSpPr/>
                <p:nvPr/>
              </p:nvSpPr>
              <p:spPr>
                <a:xfrm>
                  <a:off x="5938318" y="4223871"/>
                  <a:ext cx="1305328" cy="623359"/>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私立</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前期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1/31</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8" name="四角形: 角を丸くする 59">
                  <a:extLst>
                    <a:ext uri="{FF2B5EF4-FFF2-40B4-BE49-F238E27FC236}">
                      <a16:creationId xmlns:a16="http://schemas.microsoft.com/office/drawing/2014/main" xmlns="" id="{3E537E03-6EF4-4597-BC32-7FF40F7B2AFA}"/>
                    </a:ext>
                  </a:extLst>
                </p:cNvPr>
                <p:cNvSpPr/>
                <p:nvPr/>
              </p:nvSpPr>
              <p:spPr>
                <a:xfrm>
                  <a:off x="5914672" y="5019590"/>
                  <a:ext cx="1330036" cy="501366"/>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2060"/>
                      </a:solidFill>
                      <a:latin typeface="ＤＦＰ太丸ゴシック体" panose="020F0800010101010101" pitchFamily="50" charset="-128"/>
                      <a:ea typeface="ＤＦＰ太丸ゴシック体" panose="020F0800010101010101" pitchFamily="50" charset="-128"/>
                    </a:rPr>
                    <a:t>公立</a:t>
                  </a: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入試</a:t>
                  </a:r>
                  <a:r>
                    <a:rPr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3/10</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grpSp>
              <p:nvGrpSpPr>
                <p:cNvPr id="29" name="グループ化 28"/>
                <p:cNvGrpSpPr/>
                <p:nvPr/>
              </p:nvGrpSpPr>
              <p:grpSpPr>
                <a:xfrm>
                  <a:off x="1500958" y="1387160"/>
                  <a:ext cx="7986637" cy="2593632"/>
                  <a:chOff x="1500958" y="1387160"/>
                  <a:chExt cx="7986637" cy="2593632"/>
                </a:xfrm>
              </p:grpSpPr>
              <p:sp>
                <p:nvSpPr>
                  <p:cNvPr id="30" name="四角形: 角を丸くする 43">
                    <a:extLst>
                      <a:ext uri="{FF2B5EF4-FFF2-40B4-BE49-F238E27FC236}">
                        <a16:creationId xmlns:a16="http://schemas.microsoft.com/office/drawing/2014/main" xmlns="" id="{9E9316AD-8D5F-4C95-AF63-4D2A08AB9B94}"/>
                      </a:ext>
                    </a:extLst>
                  </p:cNvPr>
                  <p:cNvSpPr/>
                  <p:nvPr/>
                </p:nvSpPr>
                <p:spPr>
                  <a:xfrm>
                    <a:off x="1500958" y="3525618"/>
                    <a:ext cx="1630879" cy="455174"/>
                  </a:xfrm>
                  <a:prstGeom prst="roundRect">
                    <a:avLst/>
                  </a:prstGeom>
                  <a:solidFill>
                    <a:srgbClr val="FFFF0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HGS創英角ｺﾞｼｯｸUB" panose="020B0900000000000000" pitchFamily="50" charset="-128"/>
                        <a:ea typeface="HGS創英角ｺﾞｼｯｸUB" panose="020B0900000000000000" pitchFamily="50" charset="-128"/>
                      </a:rPr>
                      <a:t>内申点</a:t>
                    </a:r>
                    <a:r>
                      <a:rPr kumimoji="1" lang="ja-JP" altLang="en-US" dirty="0">
                        <a:solidFill>
                          <a:srgbClr val="FF0000"/>
                        </a:solidFill>
                        <a:latin typeface="HGS創英角ｺﾞｼｯｸUB" panose="020B0900000000000000" pitchFamily="50" charset="-128"/>
                        <a:ea typeface="HGS創英角ｺﾞｼｯｸUB" panose="020B0900000000000000" pitchFamily="50" charset="-128"/>
                      </a:rPr>
                      <a:t>確定</a:t>
                    </a:r>
                  </a:p>
                </p:txBody>
              </p:sp>
              <p:sp>
                <p:nvSpPr>
                  <p:cNvPr id="31" name="四角形: 角を丸くする 44">
                    <a:extLst>
                      <a:ext uri="{FF2B5EF4-FFF2-40B4-BE49-F238E27FC236}">
                        <a16:creationId xmlns:a16="http://schemas.microsoft.com/office/drawing/2014/main" xmlns="" id="{E4A1263F-AD6E-49DF-A2CE-8674A3C04576}"/>
                      </a:ext>
                    </a:extLst>
                  </p:cNvPr>
                  <p:cNvSpPr/>
                  <p:nvPr/>
                </p:nvSpPr>
                <p:spPr>
                  <a:xfrm>
                    <a:off x="3577252" y="1808803"/>
                    <a:ext cx="1792184" cy="452311"/>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rgbClr val="C00000"/>
                        </a:solidFill>
                        <a:latin typeface="ＤＦＧ太丸ゴシック体" panose="020F0800010101010101" pitchFamily="50" charset="-128"/>
                        <a:ea typeface="ＤＦＧ太丸ゴシック体" panose="020F0800010101010101" pitchFamily="50" charset="-128"/>
                      </a:rPr>
                      <a:t>進路テスト</a:t>
                    </a:r>
                    <a:endParaRPr kumimoji="1" lang="en-US" altLang="ja-JP" sz="1600" dirty="0" smtClean="0">
                      <a:solidFill>
                        <a:srgbClr val="C00000"/>
                      </a:solidFill>
                      <a:latin typeface="ＤＦＧ太丸ゴシック体" panose="020F0800010101010101" pitchFamily="50" charset="-128"/>
                      <a:ea typeface="ＤＦＧ太丸ゴシック体" panose="020F0800010101010101" pitchFamily="50" charset="-128"/>
                    </a:endParaRPr>
                  </a:p>
                  <a:p>
                    <a:pPr algn="ctr"/>
                    <a:r>
                      <a:rPr kumimoji="1" lang="en-US" altLang="ja-JP" sz="1600" dirty="0" smtClean="0">
                        <a:solidFill>
                          <a:srgbClr val="C00000"/>
                        </a:solidFill>
                        <a:latin typeface="ＤＦＧ太丸ゴシック体" panose="020F0800010101010101" pitchFamily="50" charset="-128"/>
                        <a:ea typeface="ＤＦＧ太丸ゴシック体" panose="020F0800010101010101" pitchFamily="50" charset="-128"/>
                      </a:rPr>
                      <a:t>10/1</a:t>
                    </a:r>
                    <a:endParaRPr kumimoji="1" lang="ja-JP" altLang="en-US" sz="1600" dirty="0">
                      <a:solidFill>
                        <a:srgbClr val="C00000"/>
                      </a:solidFill>
                      <a:latin typeface="ＤＦＧ太丸ゴシック体" panose="020F0800010101010101" pitchFamily="50" charset="-128"/>
                      <a:ea typeface="ＤＦＧ太丸ゴシック体" panose="020F0800010101010101" pitchFamily="50" charset="-128"/>
                    </a:endParaRPr>
                  </a:p>
                </p:txBody>
              </p:sp>
              <p:sp>
                <p:nvSpPr>
                  <p:cNvPr id="32" name="四角形: 角を丸くする 45">
                    <a:extLst>
                      <a:ext uri="{FF2B5EF4-FFF2-40B4-BE49-F238E27FC236}">
                        <a16:creationId xmlns:a16="http://schemas.microsoft.com/office/drawing/2014/main" xmlns="" id="{FE4F9BC4-3BC8-47BC-A5C2-520899C41A41}"/>
                      </a:ext>
                    </a:extLst>
                  </p:cNvPr>
                  <p:cNvSpPr/>
                  <p:nvPr/>
                </p:nvSpPr>
                <p:spPr>
                  <a:xfrm>
                    <a:off x="1502938" y="1387160"/>
                    <a:ext cx="1788902" cy="421643"/>
                  </a:xfrm>
                  <a:prstGeom prst="roundRect">
                    <a:avLst/>
                  </a:prstGeom>
                  <a:solidFill>
                    <a:srgbClr val="A6D86E"/>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FF0000"/>
                        </a:solidFill>
                        <a:latin typeface="ＤＦＧ太丸ゴシック体" panose="020F0800010101010101" pitchFamily="50" charset="-128"/>
                        <a:ea typeface="ＤＦＧ太丸ゴシック体" panose="020F0800010101010101" pitchFamily="50" charset="-128"/>
                      </a:rPr>
                      <a:t>中間</a:t>
                    </a:r>
                    <a:r>
                      <a:rPr kumimoji="1" lang="ja-JP" altLang="en-US" sz="1600" dirty="0" smtClean="0">
                        <a:solidFill>
                          <a:srgbClr val="FF0000"/>
                        </a:solidFill>
                        <a:latin typeface="ＤＦＧ太丸ゴシック体" panose="020F0800010101010101" pitchFamily="50" charset="-128"/>
                        <a:ea typeface="ＤＦＧ太丸ゴシック体" panose="020F0800010101010101" pitchFamily="50" charset="-128"/>
                      </a:rPr>
                      <a:t>テスト</a:t>
                    </a:r>
                    <a:r>
                      <a:rPr kumimoji="1" lang="en-US" altLang="ja-JP" sz="1600" dirty="0" smtClean="0">
                        <a:solidFill>
                          <a:srgbClr val="FF0000"/>
                        </a:solidFill>
                        <a:latin typeface="ＤＦＧ太丸ゴシック体" panose="020F0800010101010101" pitchFamily="50" charset="-128"/>
                        <a:ea typeface="ＤＦＧ太丸ゴシック体" panose="020F0800010101010101" pitchFamily="50" charset="-128"/>
                      </a:rPr>
                      <a:t>9</a:t>
                    </a:r>
                    <a:r>
                      <a:rPr kumimoji="1" lang="ja-JP" altLang="en-US" sz="1600" dirty="0" smtClean="0">
                        <a:solidFill>
                          <a:srgbClr val="FF0000"/>
                        </a:solidFill>
                        <a:latin typeface="ＤＦＧ太丸ゴシック体" panose="020F0800010101010101" pitchFamily="50" charset="-128"/>
                        <a:ea typeface="ＤＦＧ太丸ゴシック体" panose="020F0800010101010101" pitchFamily="50" charset="-128"/>
                      </a:rPr>
                      <a:t>月末</a:t>
                    </a:r>
                    <a:endParaRPr kumimoji="1" lang="ja-JP" altLang="en-US" sz="1600" dirty="0">
                      <a:solidFill>
                        <a:srgbClr val="FF0000"/>
                      </a:solidFill>
                      <a:latin typeface="ＤＦＧ太丸ゴシック体" panose="020F0800010101010101" pitchFamily="50" charset="-128"/>
                      <a:ea typeface="ＤＦＧ太丸ゴシック体" panose="020F0800010101010101" pitchFamily="50" charset="-128"/>
                    </a:endParaRPr>
                  </a:p>
                </p:txBody>
              </p:sp>
              <p:sp>
                <p:nvSpPr>
                  <p:cNvPr id="33" name="四角形: 角を丸くする 46">
                    <a:extLst>
                      <a:ext uri="{FF2B5EF4-FFF2-40B4-BE49-F238E27FC236}">
                        <a16:creationId xmlns:a16="http://schemas.microsoft.com/office/drawing/2014/main" xmlns="" id="{97CE062F-70CD-427C-AF64-9689F035BA6D}"/>
                      </a:ext>
                    </a:extLst>
                  </p:cNvPr>
                  <p:cNvSpPr/>
                  <p:nvPr/>
                </p:nvSpPr>
                <p:spPr>
                  <a:xfrm>
                    <a:off x="1500958" y="2660483"/>
                    <a:ext cx="1790882" cy="421643"/>
                  </a:xfrm>
                  <a:prstGeom prst="roundRect">
                    <a:avLst/>
                  </a:prstGeom>
                  <a:solidFill>
                    <a:srgbClr val="A6D86E"/>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rgbClr val="FF0000"/>
                        </a:solidFill>
                        <a:latin typeface="ＤＦＧ太丸ゴシック体" panose="020F0800010101010101" pitchFamily="50" charset="-128"/>
                        <a:ea typeface="ＤＦＧ太丸ゴシック体" panose="020F0800010101010101" pitchFamily="50" charset="-128"/>
                      </a:rPr>
                      <a:t>期末</a:t>
                    </a:r>
                    <a:r>
                      <a:rPr kumimoji="1" lang="ja-JP" altLang="en-US" sz="1600" dirty="0" smtClean="0">
                        <a:solidFill>
                          <a:srgbClr val="FF0000"/>
                        </a:solidFill>
                        <a:latin typeface="ＤＦＧ太丸ゴシック体" panose="020F0800010101010101" pitchFamily="50" charset="-128"/>
                        <a:ea typeface="ＤＦＧ太丸ゴシック体" panose="020F0800010101010101" pitchFamily="50" charset="-128"/>
                      </a:rPr>
                      <a:t>テスト中旬頃</a:t>
                    </a:r>
                    <a:endParaRPr kumimoji="1" lang="ja-JP" altLang="en-US" sz="1600" dirty="0">
                      <a:solidFill>
                        <a:srgbClr val="FF0000"/>
                      </a:solidFill>
                      <a:latin typeface="ＤＦＧ太丸ゴシック体" panose="020F0800010101010101" pitchFamily="50" charset="-128"/>
                      <a:ea typeface="ＤＦＧ太丸ゴシック体" panose="020F0800010101010101" pitchFamily="50" charset="-128"/>
                    </a:endParaRPr>
                  </a:p>
                </p:txBody>
              </p:sp>
              <p:sp>
                <p:nvSpPr>
                  <p:cNvPr id="34" name="矢印: 下 47">
                    <a:extLst>
                      <a:ext uri="{FF2B5EF4-FFF2-40B4-BE49-F238E27FC236}">
                        <a16:creationId xmlns:a16="http://schemas.microsoft.com/office/drawing/2014/main" xmlns="" id="{E5AE3DE2-3F38-41B7-9354-0771C7343B56}"/>
                      </a:ext>
                    </a:extLst>
                  </p:cNvPr>
                  <p:cNvSpPr/>
                  <p:nvPr/>
                </p:nvSpPr>
                <p:spPr>
                  <a:xfrm>
                    <a:off x="2165492" y="3117849"/>
                    <a:ext cx="281146" cy="40177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下 50">
                    <a:extLst>
                      <a:ext uri="{FF2B5EF4-FFF2-40B4-BE49-F238E27FC236}">
                        <a16:creationId xmlns:a16="http://schemas.microsoft.com/office/drawing/2014/main" xmlns="" id="{E080EFEE-DDC1-4F91-BDCA-577B961861E5}"/>
                      </a:ext>
                    </a:extLst>
                  </p:cNvPr>
                  <p:cNvSpPr/>
                  <p:nvPr/>
                </p:nvSpPr>
                <p:spPr>
                  <a:xfrm rot="16200000">
                    <a:off x="5212508" y="2979822"/>
                    <a:ext cx="297855" cy="747247"/>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xmlns="" id="{E133AE0E-A490-40D4-9004-88F4F41E08E2}"/>
                      </a:ext>
                    </a:extLst>
                  </p:cNvPr>
                  <p:cNvSpPr/>
                  <p:nvPr/>
                </p:nvSpPr>
                <p:spPr>
                  <a:xfrm>
                    <a:off x="7967701" y="3108799"/>
                    <a:ext cx="1519894" cy="646331"/>
                  </a:xfrm>
                  <a:prstGeom prst="rect">
                    <a:avLst/>
                  </a:prstGeom>
                  <a:noFill/>
                </p:spPr>
                <p:txBody>
                  <a:bodyPr wrap="square" lIns="91440" tIns="45720" rIns="91440" bIns="45720">
                    <a:spAutoFit/>
                  </a:bodyPr>
                  <a:lstStyle/>
                  <a:p>
                    <a:pPr algn="ctr"/>
                    <a:r>
                      <a:rPr lang="ja-JP" altLang="en-US" sz="3600" b="1" cap="none" spc="0" dirty="0">
                        <a:ln w="3175">
                          <a:solidFill>
                            <a:srgbClr val="FFC000"/>
                          </a:solidFill>
                          <a:prstDash val="solid"/>
                        </a:ln>
                        <a:solidFill>
                          <a:schemeClr val="accent1"/>
                        </a:solidFill>
                        <a:effectLst/>
                      </a:rPr>
                      <a:t>入試</a:t>
                    </a:r>
                  </a:p>
                </p:txBody>
              </p:sp>
              <p:sp>
                <p:nvSpPr>
                  <p:cNvPr id="37" name="四角形: 角を丸くする 49">
                    <a:extLst>
                      <a:ext uri="{FF2B5EF4-FFF2-40B4-BE49-F238E27FC236}">
                        <a16:creationId xmlns:a16="http://schemas.microsoft.com/office/drawing/2014/main" xmlns="" id="{910C8761-8C08-4BDD-9827-826609922824}"/>
                      </a:ext>
                    </a:extLst>
                  </p:cNvPr>
                  <p:cNvSpPr/>
                  <p:nvPr/>
                </p:nvSpPr>
                <p:spPr>
                  <a:xfrm>
                    <a:off x="3577251" y="3102459"/>
                    <a:ext cx="1790578" cy="401776"/>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rgbClr val="C00000"/>
                        </a:solidFill>
                        <a:latin typeface="ＤＦＰ太丸ゴシック体" panose="020F0800010101010101" pitchFamily="50" charset="-128"/>
                        <a:ea typeface="ＤＦＰ太丸ゴシック体" panose="020F0800010101010101" pitchFamily="50" charset="-128"/>
                      </a:rPr>
                      <a:t>三者</a:t>
                    </a:r>
                    <a:r>
                      <a:rPr kumimoji="1" lang="ja-JP" altLang="en-US" sz="1600" dirty="0" smtClean="0">
                        <a:solidFill>
                          <a:srgbClr val="C00000"/>
                        </a:solidFill>
                        <a:latin typeface="ＤＦＰ太丸ゴシック体" panose="020F0800010101010101" pitchFamily="50" charset="-128"/>
                        <a:ea typeface="ＤＦＰ太丸ゴシック体" panose="020F0800010101010101" pitchFamily="50" charset="-128"/>
                      </a:rPr>
                      <a:t>面談</a:t>
                    </a:r>
                    <a:r>
                      <a:rPr kumimoji="1" lang="en-US" altLang="ja-JP" sz="1600" dirty="0" smtClean="0">
                        <a:solidFill>
                          <a:srgbClr val="C00000"/>
                        </a:solidFill>
                        <a:latin typeface="ＤＦＰ太丸ゴシック体" panose="020F0800010101010101" pitchFamily="50" charset="-128"/>
                        <a:ea typeface="ＤＦＰ太丸ゴシック体" panose="020F0800010101010101" pitchFamily="50" charset="-128"/>
                      </a:rPr>
                      <a:t>12</a:t>
                    </a:r>
                    <a:r>
                      <a:rPr kumimoji="1" lang="ja-JP" altLang="en-US" sz="1600" dirty="0" smtClean="0">
                        <a:solidFill>
                          <a:srgbClr val="C00000"/>
                        </a:solidFill>
                        <a:latin typeface="ＤＦＰ太丸ゴシック体" panose="020F0800010101010101" pitchFamily="50" charset="-128"/>
                        <a:ea typeface="ＤＦＰ太丸ゴシック体" panose="020F0800010101010101" pitchFamily="50" charset="-128"/>
                      </a:rPr>
                      <a:t>月中</a:t>
                    </a:r>
                    <a:endParaRPr kumimoji="1" lang="ja-JP" altLang="en-US" sz="1600" dirty="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38" name="矢印: 下 31">
                    <a:extLst>
                      <a:ext uri="{FF2B5EF4-FFF2-40B4-BE49-F238E27FC236}">
                        <a16:creationId xmlns:a16="http://schemas.microsoft.com/office/drawing/2014/main" xmlns="" id="{003045CC-8C0E-4BB4-9D1D-AF0629586DE2}"/>
                      </a:ext>
                    </a:extLst>
                  </p:cNvPr>
                  <p:cNvSpPr/>
                  <p:nvPr/>
                </p:nvSpPr>
                <p:spPr>
                  <a:xfrm>
                    <a:off x="4301891" y="2717699"/>
                    <a:ext cx="281146" cy="40177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四角形: 角を丸くする 48">
                    <a:extLst>
                      <a:ext uri="{FF2B5EF4-FFF2-40B4-BE49-F238E27FC236}">
                        <a16:creationId xmlns:a16="http://schemas.microsoft.com/office/drawing/2014/main" xmlns="" id="{0BA24528-D906-4089-A393-44695B274B02}"/>
                      </a:ext>
                    </a:extLst>
                  </p:cNvPr>
                  <p:cNvSpPr/>
                  <p:nvPr/>
                </p:nvSpPr>
                <p:spPr>
                  <a:xfrm>
                    <a:off x="3577251" y="2381499"/>
                    <a:ext cx="1779828" cy="494875"/>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a:solidFill>
                          <a:srgbClr val="C00000"/>
                        </a:solidFill>
                        <a:latin typeface="ＤＦＧ太丸ゴシック体" panose="020F0800010101010101" pitchFamily="50" charset="-128"/>
                        <a:ea typeface="ＤＦＧ太丸ゴシック体" panose="020F0800010101010101" pitchFamily="50" charset="-128"/>
                      </a:rPr>
                      <a:t>11</a:t>
                    </a:r>
                    <a:r>
                      <a:rPr kumimoji="1" lang="ja-JP" altLang="en-US" sz="1600" dirty="0">
                        <a:solidFill>
                          <a:srgbClr val="C00000"/>
                        </a:solidFill>
                        <a:latin typeface="ＤＦＧ太丸ゴシック体" panose="020F0800010101010101" pitchFamily="50" charset="-128"/>
                        <a:ea typeface="ＤＦＧ太丸ゴシック体" panose="020F0800010101010101" pitchFamily="50" charset="-128"/>
                      </a:rPr>
                      <a:t>月 進路</a:t>
                    </a:r>
                    <a:r>
                      <a:rPr kumimoji="1" lang="ja-JP" altLang="en-US" sz="1600" dirty="0" smtClean="0">
                        <a:solidFill>
                          <a:srgbClr val="C00000"/>
                        </a:solidFill>
                        <a:latin typeface="ＤＦＧ太丸ゴシック体" panose="020F0800010101010101" pitchFamily="50" charset="-128"/>
                        <a:ea typeface="ＤＦＧ太丸ゴシック体" panose="020F0800010101010101" pitchFamily="50" charset="-128"/>
                      </a:rPr>
                      <a:t>テスト</a:t>
                    </a:r>
                    <a:r>
                      <a:rPr kumimoji="1" lang="en-US" altLang="ja-JP" sz="1600" dirty="0" smtClean="0">
                        <a:solidFill>
                          <a:srgbClr val="C00000"/>
                        </a:solidFill>
                        <a:latin typeface="ＤＦＧ太丸ゴシック体" panose="020F0800010101010101" pitchFamily="50" charset="-128"/>
                        <a:ea typeface="ＤＦＧ太丸ゴシック体" panose="020F0800010101010101" pitchFamily="50" charset="-128"/>
                      </a:rPr>
                      <a:t>11/1</a:t>
                    </a:r>
                    <a:endParaRPr kumimoji="1" lang="ja-JP" altLang="en-US" sz="1600" dirty="0">
                      <a:solidFill>
                        <a:srgbClr val="C00000"/>
                      </a:solidFill>
                      <a:latin typeface="ＤＦＧ太丸ゴシック体" panose="020F0800010101010101" pitchFamily="50" charset="-128"/>
                      <a:ea typeface="ＤＦＧ太丸ゴシック体" panose="020F0800010101010101" pitchFamily="50" charset="-128"/>
                    </a:endParaRPr>
                  </a:p>
                </p:txBody>
              </p:sp>
              <p:sp>
                <p:nvSpPr>
                  <p:cNvPr id="40" name="四角形: 角を丸くする 42">
                    <a:extLst>
                      <a:ext uri="{FF2B5EF4-FFF2-40B4-BE49-F238E27FC236}">
                        <a16:creationId xmlns:a16="http://schemas.microsoft.com/office/drawing/2014/main" xmlns="" id="{EFE0E950-215A-4778-93F2-C7DA6ECA749D}"/>
                      </a:ext>
                    </a:extLst>
                  </p:cNvPr>
                  <p:cNvSpPr/>
                  <p:nvPr/>
                </p:nvSpPr>
                <p:spPr>
                  <a:xfrm>
                    <a:off x="5753091" y="3093199"/>
                    <a:ext cx="1790577" cy="470183"/>
                  </a:xfrm>
                  <a:prstGeom prst="roundRect">
                    <a:avLst/>
                  </a:prstGeom>
                  <a:solidFill>
                    <a:srgbClr val="FFFF00"/>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latin typeface="HGS創英角ｺﾞｼｯｸUB" panose="020B0900000000000000" pitchFamily="50" charset="-128"/>
                        <a:ea typeface="HGS創英角ｺﾞｼｯｸUB" panose="020B0900000000000000" pitchFamily="50" charset="-128"/>
                      </a:rPr>
                      <a:t>受験校決定</a:t>
                    </a:r>
                  </a:p>
                </p:txBody>
              </p:sp>
              <p:sp>
                <p:nvSpPr>
                  <p:cNvPr id="41" name="矢印: 折線 5">
                    <a:extLst>
                      <a:ext uri="{FF2B5EF4-FFF2-40B4-BE49-F238E27FC236}">
                        <a16:creationId xmlns:a16="http://schemas.microsoft.com/office/drawing/2014/main" xmlns="" id="{8D0175AC-A728-43CF-8711-61AB848DE376}"/>
                      </a:ext>
                    </a:extLst>
                  </p:cNvPr>
                  <p:cNvSpPr/>
                  <p:nvPr/>
                </p:nvSpPr>
                <p:spPr>
                  <a:xfrm rot="5400000">
                    <a:off x="5772018" y="2058061"/>
                    <a:ext cx="819952" cy="122606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grpSp>
      </p:grpSp>
      <p:sp>
        <p:nvSpPr>
          <p:cNvPr id="42" name="テキスト ボックス 41">
            <a:extLst>
              <a:ext uri="{FF2B5EF4-FFF2-40B4-BE49-F238E27FC236}">
                <a16:creationId xmlns="" xmlns:a16="http://schemas.microsoft.com/office/drawing/2014/main" id="{F9BD75F6-9FC9-468A-8A8F-CB20DF295EB6}"/>
              </a:ext>
            </a:extLst>
          </p:cNvPr>
          <p:cNvSpPr txBox="1"/>
          <p:nvPr/>
        </p:nvSpPr>
        <p:spPr>
          <a:xfrm>
            <a:off x="5625488" y="1387160"/>
            <a:ext cx="5863445" cy="707886"/>
          </a:xfrm>
          <a:prstGeom prst="rect">
            <a:avLst/>
          </a:prstGeom>
          <a:solidFill>
            <a:srgbClr val="FFFF00"/>
          </a:solidFill>
          <a:ln>
            <a:solidFill>
              <a:schemeClr val="accent1"/>
            </a:solidFill>
          </a:ln>
        </p:spPr>
        <p:txBody>
          <a:bodyPr wrap="square" rtlCol="0">
            <a:spAutoFit/>
          </a:bodyPr>
          <a:lstStyle/>
          <a:p>
            <a:r>
              <a:rPr kumimoji="1" lang="ja-JP" altLang="en-US" sz="2000" dirty="0">
                <a:solidFill>
                  <a:srgbClr val="FF0000"/>
                </a:solidFill>
                <a:latin typeface="HGS創英角ｺﾞｼｯｸUB" panose="020B0900000000000000" pitchFamily="50" charset="-128"/>
                <a:ea typeface="HGS創英角ｺﾞｼｯｸUB" panose="020B0900000000000000" pitchFamily="50" charset="-128"/>
              </a:rPr>
              <a:t>中３は</a:t>
            </a:r>
            <a:r>
              <a:rPr kumimoji="1" lang="en-US" altLang="ja-JP" sz="2000" dirty="0">
                <a:solidFill>
                  <a:srgbClr val="FF0000"/>
                </a:solidFill>
                <a:latin typeface="HGS創英角ｺﾞｼｯｸUB" panose="020B0900000000000000" pitchFamily="50" charset="-128"/>
                <a:ea typeface="HGS創英角ｺﾞｼｯｸUB" panose="020B0900000000000000" pitchFamily="50" charset="-128"/>
              </a:rPr>
              <a:t>10</a:t>
            </a:r>
            <a:r>
              <a:rPr kumimoji="1" lang="ja-JP" altLang="en-US" sz="2000" dirty="0">
                <a:solidFill>
                  <a:srgbClr val="FF0000"/>
                </a:solidFill>
                <a:latin typeface="HGS創英角ｺﾞｼｯｸUB" panose="020B0900000000000000" pitchFamily="50" charset="-128"/>
                <a:ea typeface="HGS創英角ｺﾞｼｯｸUB" panose="020B0900000000000000" pitchFamily="50" charset="-128"/>
              </a:rPr>
              <a:t>月･</a:t>
            </a:r>
            <a:r>
              <a:rPr kumimoji="1" lang="en-US" altLang="ja-JP" sz="2000" dirty="0">
                <a:solidFill>
                  <a:srgbClr val="FF0000"/>
                </a:solidFill>
                <a:latin typeface="HGS創英角ｺﾞｼｯｸUB" panose="020B0900000000000000" pitchFamily="50" charset="-128"/>
                <a:ea typeface="HGS創英角ｺﾞｼｯｸUB" panose="020B0900000000000000" pitchFamily="50" charset="-128"/>
              </a:rPr>
              <a:t>11</a:t>
            </a:r>
            <a:r>
              <a:rPr kumimoji="1" lang="ja-JP" altLang="en-US" sz="2000" dirty="0">
                <a:solidFill>
                  <a:srgbClr val="FF0000"/>
                </a:solidFill>
                <a:latin typeface="HGS創英角ｺﾞｼｯｸUB" panose="020B0900000000000000" pitchFamily="50" charset="-128"/>
                <a:ea typeface="HGS創英角ｺﾞｼｯｸUB" panose="020B0900000000000000" pitchFamily="50" charset="-128"/>
              </a:rPr>
              <a:t>月実施の実力テストをもとに</a:t>
            </a:r>
            <a:r>
              <a:rPr kumimoji="1"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して</a:t>
            </a:r>
            <a:endParaRPr kumimoji="1" lang="en-US" altLang="ja-JP" sz="2000" dirty="0" smtClean="0">
              <a:solidFill>
                <a:srgbClr val="FF0000"/>
              </a:solidFill>
              <a:latin typeface="HGS創英角ｺﾞｼｯｸUB" panose="020B0900000000000000" pitchFamily="50" charset="-128"/>
              <a:ea typeface="HGS創英角ｺﾞｼｯｸUB" panose="020B0900000000000000" pitchFamily="50" charset="-128"/>
            </a:endParaRPr>
          </a:p>
          <a:p>
            <a:r>
              <a:rPr kumimoji="1" lang="ja-JP" altLang="en-US" sz="2000" dirty="0" smtClean="0">
                <a:solidFill>
                  <a:srgbClr val="FF0000"/>
                </a:solidFill>
                <a:latin typeface="HGS創英角ｺﾞｼｯｸUB" panose="020B0900000000000000" pitchFamily="50" charset="-128"/>
                <a:ea typeface="HGS創英角ｺﾞｼｯｸUB" panose="020B0900000000000000" pitchFamily="50" charset="-128"/>
              </a:rPr>
              <a:t>学校</a:t>
            </a:r>
            <a:r>
              <a:rPr kumimoji="1" lang="ja-JP" altLang="en-US" sz="2000" dirty="0">
                <a:solidFill>
                  <a:srgbClr val="FF0000"/>
                </a:solidFill>
                <a:latin typeface="HGS創英角ｺﾞｼｯｸUB" panose="020B0900000000000000" pitchFamily="50" charset="-128"/>
                <a:ea typeface="HGS創英角ｺﾞｼｯｸUB" panose="020B0900000000000000" pitchFamily="50" charset="-128"/>
              </a:rPr>
              <a:t>の三者面談にて受験校が決定していきます！</a:t>
            </a:r>
          </a:p>
        </p:txBody>
      </p:sp>
      <p:sp>
        <p:nvSpPr>
          <p:cNvPr id="43" name="コンテンツ プレースホルダー 2">
            <a:extLst>
              <a:ext uri="{FF2B5EF4-FFF2-40B4-BE49-F238E27FC236}">
                <a16:creationId xmlns:a16="http://schemas.microsoft.com/office/drawing/2014/main" xmlns="" id="{7EA49D02-B698-4760-A66D-EB383B25A31A}"/>
              </a:ext>
            </a:extLst>
          </p:cNvPr>
          <p:cNvSpPr>
            <a:spLocks noGrp="1"/>
          </p:cNvSpPr>
          <p:nvPr>
            <p:ph idx="4294967295"/>
          </p:nvPr>
        </p:nvSpPr>
        <p:spPr>
          <a:xfrm>
            <a:off x="-259976" y="5598427"/>
            <a:ext cx="12451976" cy="775166"/>
          </a:xfrm>
          <a:prstGeom prst="rect">
            <a:avLst/>
          </a:prstGeom>
        </p:spPr>
        <p:txBody>
          <a:bodyPr>
            <a:noAutofit/>
          </a:bodyPr>
          <a:lstStyle/>
          <a:p>
            <a:pPr marL="0" indent="0" algn="ctr">
              <a:buNone/>
            </a:pPr>
            <a:r>
              <a:rPr lang="ja-JP" altLang="en-US" sz="3000" dirty="0" smtClean="0">
                <a:solidFill>
                  <a:schemeClr val="bg1"/>
                </a:solidFill>
                <a:latin typeface="ＤＦ太丸ゴシック体" panose="02010609010101010101" pitchFamily="1" charset="-128"/>
                <a:ea typeface="ＤＦ太丸ゴシック体" panose="02010609010101010101" pitchFamily="1" charset="-128"/>
              </a:rPr>
              <a:t>☆今年の中３の入試スケジュールです。</a:t>
            </a:r>
            <a:endParaRPr lang="en-US" altLang="ja-JP" sz="3000" dirty="0">
              <a:solidFill>
                <a:schemeClr val="bg1"/>
              </a:solidFill>
              <a:latin typeface="ＤＦ太丸ゴシック体" panose="02010609010101010101" pitchFamily="1" charset="-128"/>
              <a:ea typeface="ＤＦ太丸ゴシック体" panose="02010609010101010101" pitchFamily="1" charset="-128"/>
            </a:endParaRPr>
          </a:p>
        </p:txBody>
      </p:sp>
    </p:spTree>
    <p:extLst>
      <p:ext uri="{BB962C8B-B14F-4D97-AF65-F5344CB8AC3E}">
        <p14:creationId xmlns:p14="http://schemas.microsoft.com/office/powerpoint/2010/main" val="377035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pic>
        <p:nvPicPr>
          <p:cNvPr id="9"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12" y="1712998"/>
            <a:ext cx="8064896" cy="4047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タイトル 1"/>
          <p:cNvSpPr>
            <a:spLocks noGrp="1"/>
          </p:cNvSpPr>
          <p:nvPr>
            <p:ph type="title"/>
          </p:nvPr>
        </p:nvSpPr>
        <p:spPr>
          <a:xfrm>
            <a:off x="777677" y="1095907"/>
            <a:ext cx="10136776" cy="990600"/>
          </a:xfrm>
        </p:spPr>
        <p:txBody>
          <a:bodyPr>
            <a:noAutofit/>
          </a:bodyPr>
          <a:lstStyle/>
          <a:p>
            <a:pPr algn="ctr"/>
            <a:r>
              <a:rPr kumimoji="1" lang="ja-JP" altLang="en-US" sz="4800" dirty="0" smtClean="0">
                <a:latin typeface="HGP創英角ｺﾞｼｯｸUB" panose="020B0900000000000000" pitchFamily="50" charset="-128"/>
                <a:ea typeface="HGP創英角ｺﾞｼｯｸUB" panose="020B0900000000000000" pitchFamily="50" charset="-128"/>
              </a:rPr>
              <a:t>福岡県公立一般入試の合否判定方法</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grpSp>
        <p:nvGrpSpPr>
          <p:cNvPr id="5" name="グループ化 4"/>
          <p:cNvGrpSpPr/>
          <p:nvPr/>
        </p:nvGrpSpPr>
        <p:grpSpPr>
          <a:xfrm>
            <a:off x="2494964" y="2845660"/>
            <a:ext cx="4977580" cy="2199106"/>
            <a:chOff x="3526941" y="2845660"/>
            <a:chExt cx="4977580" cy="2199106"/>
          </a:xfrm>
        </p:grpSpPr>
        <p:sp>
          <p:nvSpPr>
            <p:cNvPr id="10" name="テキスト ボックス 2"/>
            <p:cNvSpPr txBox="1">
              <a:spLocks noChangeArrowheads="1"/>
            </p:cNvSpPr>
            <p:nvPr/>
          </p:nvSpPr>
          <p:spPr bwMode="auto">
            <a:xfrm>
              <a:off x="6943170" y="2845660"/>
              <a:ext cx="1253464" cy="52322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sz="2800" b="0" u="none" strike="noStrike" cap="none" normalizeH="0" baseline="0" dirty="0" smtClean="0">
                  <a:ln>
                    <a:noFill/>
                  </a:ln>
                  <a:solidFill>
                    <a:srgbClr val="FF0000"/>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合格！</a:t>
              </a:r>
              <a:endParaRPr kumimoji="1" lang="ja-JP" sz="2000" b="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p:txBody>
        </p:sp>
        <p:sp>
          <p:nvSpPr>
            <p:cNvPr id="14" name="テキスト ボックス 2"/>
            <p:cNvSpPr txBox="1">
              <a:spLocks noChangeArrowheads="1"/>
            </p:cNvSpPr>
            <p:nvPr/>
          </p:nvSpPr>
          <p:spPr bwMode="auto">
            <a:xfrm>
              <a:off x="3526941" y="2870341"/>
              <a:ext cx="1476134" cy="52322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u="none" strike="noStrike" cap="none" normalizeH="0" baseline="0" dirty="0" smtClean="0">
                  <a:ln>
                    <a:noFill/>
                  </a:ln>
                  <a:solidFill>
                    <a:srgbClr val="FF0000"/>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不</a:t>
              </a:r>
              <a:r>
                <a:rPr kumimoji="1" lang="ja-JP" sz="2800" b="0" u="none" strike="noStrike" cap="none" normalizeH="0" baseline="0" dirty="0" smtClean="0">
                  <a:ln>
                    <a:noFill/>
                  </a:ln>
                  <a:solidFill>
                    <a:srgbClr val="FF0000"/>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合格</a:t>
              </a:r>
              <a:endParaRPr kumimoji="1" lang="ja-JP" sz="2000" b="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p:txBody>
        </p:sp>
        <p:sp>
          <p:nvSpPr>
            <p:cNvPr id="15" name="テキスト ボックス 2"/>
            <p:cNvSpPr txBox="1">
              <a:spLocks noChangeArrowheads="1"/>
            </p:cNvSpPr>
            <p:nvPr/>
          </p:nvSpPr>
          <p:spPr bwMode="auto">
            <a:xfrm>
              <a:off x="3526942" y="4521546"/>
              <a:ext cx="1476134" cy="52322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u="none" strike="noStrike" cap="none" normalizeH="0" baseline="0" dirty="0" smtClean="0">
                  <a:ln>
                    <a:noFill/>
                  </a:ln>
                  <a:solidFill>
                    <a:srgbClr val="FF0000"/>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不</a:t>
              </a:r>
              <a:r>
                <a:rPr kumimoji="1" lang="ja-JP" sz="2800" b="0" u="none" strike="noStrike" cap="none" normalizeH="0" baseline="0" dirty="0" smtClean="0">
                  <a:ln>
                    <a:noFill/>
                  </a:ln>
                  <a:solidFill>
                    <a:srgbClr val="FF0000"/>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合格</a:t>
              </a:r>
              <a:endParaRPr kumimoji="1" lang="ja-JP" sz="2000" b="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p:txBody>
        </p:sp>
        <p:sp>
          <p:nvSpPr>
            <p:cNvPr id="16" name="テキスト ボックス 2"/>
            <p:cNvSpPr txBox="1">
              <a:spLocks noChangeArrowheads="1"/>
            </p:cNvSpPr>
            <p:nvPr/>
          </p:nvSpPr>
          <p:spPr bwMode="auto">
            <a:xfrm>
              <a:off x="7028387" y="4516955"/>
              <a:ext cx="1476134" cy="523220"/>
            </a:xfrm>
            <a:prstGeom prst="rect">
              <a:avLst/>
            </a:prstGeom>
            <a:solidFill>
              <a:srgbClr val="FFFF00"/>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u="none" strike="noStrike" cap="none" normalizeH="0" baseline="0" dirty="0" smtClean="0">
                  <a:ln>
                    <a:noFill/>
                  </a:ln>
                  <a:solidFill>
                    <a:srgbClr val="FF0000"/>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不</a:t>
              </a:r>
              <a:r>
                <a:rPr kumimoji="1" lang="ja-JP" sz="2800" b="0" u="none" strike="noStrike" cap="none" normalizeH="0" baseline="0" dirty="0" smtClean="0">
                  <a:ln>
                    <a:noFill/>
                  </a:ln>
                  <a:solidFill>
                    <a:srgbClr val="FF0000"/>
                  </a:solidFill>
                  <a:effectLst/>
                  <a:latin typeface="HGP創英角ｺﾞｼｯｸUB" panose="020B0900000000000000" pitchFamily="50" charset="-128"/>
                  <a:ea typeface="HGP創英角ｺﾞｼｯｸUB" panose="020B0900000000000000" pitchFamily="50" charset="-128"/>
                  <a:cs typeface="ＭＳ Ｐゴシック" pitchFamily="50" charset="-128"/>
                </a:rPr>
                <a:t>合格</a:t>
              </a:r>
              <a:endParaRPr kumimoji="1" lang="ja-JP" sz="2000" b="0" u="none" strike="noStrike" cap="none" normalizeH="0" baseline="0" dirty="0" smtClean="0">
                <a:ln>
                  <a:noFill/>
                </a:ln>
                <a:solidFill>
                  <a:schemeClr val="tx1"/>
                </a:solidFill>
                <a:effectLst/>
                <a:latin typeface="HGP創英角ｺﾞｼｯｸUB" panose="020B0900000000000000" pitchFamily="50" charset="-128"/>
                <a:ea typeface="HGP創英角ｺﾞｼｯｸUB" panose="020B0900000000000000" pitchFamily="50" charset="-128"/>
                <a:cs typeface="ＭＳ Ｐゴシック" pitchFamily="50" charset="-128"/>
              </a:endParaRPr>
            </a:p>
          </p:txBody>
        </p:sp>
      </p:grpSp>
      <p:sp>
        <p:nvSpPr>
          <p:cNvPr id="17" name="四角形: 角を丸くする 49">
            <a:extLst>
              <a:ext uri="{FF2B5EF4-FFF2-40B4-BE49-F238E27FC236}">
                <a16:creationId xmlns:a16="http://schemas.microsoft.com/office/drawing/2014/main" xmlns="" id="{910C8761-8C08-4BDD-9827-826609922824}"/>
              </a:ext>
            </a:extLst>
          </p:cNvPr>
          <p:cNvSpPr/>
          <p:nvPr/>
        </p:nvSpPr>
        <p:spPr>
          <a:xfrm>
            <a:off x="6662930" y="2238726"/>
            <a:ext cx="4870023"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内申点・学力検査合格ラインはもちろん</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rPr>
              <a:t>毎年</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の受験者層で変わります！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cxnSp>
        <p:nvCxnSpPr>
          <p:cNvPr id="18" name="直線矢印コネクタ 17"/>
          <p:cNvCxnSpPr/>
          <p:nvPr/>
        </p:nvCxnSpPr>
        <p:spPr>
          <a:xfrm flipH="1">
            <a:off x="5029200" y="2542193"/>
            <a:ext cx="1633730" cy="67143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25" name="グループ化 24"/>
          <p:cNvGrpSpPr/>
          <p:nvPr/>
        </p:nvGrpSpPr>
        <p:grpSpPr>
          <a:xfrm>
            <a:off x="4490782" y="2083869"/>
            <a:ext cx="3513908" cy="1791979"/>
            <a:chOff x="4441371" y="2466514"/>
            <a:chExt cx="3513908" cy="1791979"/>
          </a:xfrm>
        </p:grpSpPr>
        <p:sp>
          <p:nvSpPr>
            <p:cNvPr id="23" name="正方形/長方形 22"/>
            <p:cNvSpPr/>
            <p:nvPr/>
          </p:nvSpPr>
          <p:spPr>
            <a:xfrm>
              <a:off x="4441371" y="2466514"/>
              <a:ext cx="580378" cy="1791977"/>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rot="5400000">
              <a:off x="6227693" y="2530906"/>
              <a:ext cx="521642" cy="2933531"/>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ボックス 25"/>
          <p:cNvSpPr txBox="1"/>
          <p:nvPr/>
        </p:nvSpPr>
        <p:spPr>
          <a:xfrm>
            <a:off x="4673521" y="3398089"/>
            <a:ext cx="3223720" cy="369332"/>
          </a:xfrm>
          <a:prstGeom prst="rect">
            <a:avLst/>
          </a:prstGeom>
          <a:noFill/>
          <a:ln>
            <a:noFill/>
          </a:ln>
        </p:spPr>
        <p:txBody>
          <a:bodyPr wrap="square" rtlCol="0">
            <a:spAutoFit/>
          </a:bodyPr>
          <a:lstStyle/>
          <a:p>
            <a:r>
              <a:rPr kumimoji="1" lang="ja-JP" altLang="en-US" dirty="0" smtClean="0">
                <a:solidFill>
                  <a:schemeClr val="accent1"/>
                </a:solidFill>
                <a:latin typeface="HGP創英角ｺﾞｼｯｸUB" panose="020B0900000000000000" pitchFamily="50" charset="-128"/>
                <a:ea typeface="HGP創英角ｺﾞｼｯｸUB" panose="020B0900000000000000" pitchFamily="50" charset="-128"/>
              </a:rPr>
              <a:t>☆残り定員の約４割を決める層</a:t>
            </a:r>
            <a:endParaRPr kumimoji="1" lang="ja-JP" altLang="en-US" dirty="0">
              <a:solidFill>
                <a:schemeClr val="accent1"/>
              </a:solidFill>
              <a:latin typeface="HGP創英角ｺﾞｼｯｸUB" panose="020B0900000000000000" pitchFamily="50" charset="-128"/>
              <a:ea typeface="HGP創英角ｺﾞｼｯｸUB" panose="020B0900000000000000" pitchFamily="50" charset="-128"/>
            </a:endParaRPr>
          </a:p>
        </p:txBody>
      </p:sp>
      <p:sp>
        <p:nvSpPr>
          <p:cNvPr id="27" name="四角形: 角を丸くする 49">
            <a:extLst>
              <a:ext uri="{FF2B5EF4-FFF2-40B4-BE49-F238E27FC236}">
                <a16:creationId xmlns:a16="http://schemas.microsoft.com/office/drawing/2014/main" xmlns="" id="{910C8761-8C08-4BDD-9827-826609922824}"/>
              </a:ext>
            </a:extLst>
          </p:cNvPr>
          <p:cNvSpPr/>
          <p:nvPr/>
        </p:nvSpPr>
        <p:spPr>
          <a:xfrm>
            <a:off x="7955280" y="3059035"/>
            <a:ext cx="2743200"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rPr>
              <a:t>A</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群は定員の約６割！</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28" name="四角形: 角を丸くする 49">
            <a:extLst>
              <a:ext uri="{FF2B5EF4-FFF2-40B4-BE49-F238E27FC236}">
                <a16:creationId xmlns:a16="http://schemas.microsoft.com/office/drawing/2014/main" xmlns="" id="{910C8761-8C08-4BDD-9827-826609922824}"/>
              </a:ext>
            </a:extLst>
          </p:cNvPr>
          <p:cNvSpPr/>
          <p:nvPr/>
        </p:nvSpPr>
        <p:spPr>
          <a:xfrm>
            <a:off x="8106527" y="4222201"/>
            <a:ext cx="3426426"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調査書の具体的中身を見て総合的に判断！</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cxnSp>
        <p:nvCxnSpPr>
          <p:cNvPr id="29" name="直線矢印コネクタ 28"/>
          <p:cNvCxnSpPr/>
          <p:nvPr/>
        </p:nvCxnSpPr>
        <p:spPr>
          <a:xfrm flipH="1" flipV="1">
            <a:off x="7789535" y="3875848"/>
            <a:ext cx="316992" cy="6498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7472544" y="2845660"/>
            <a:ext cx="633984" cy="55242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37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47477"/>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68073"/>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graphicFrame>
        <p:nvGraphicFramePr>
          <p:cNvPr id="22" name="表 21"/>
          <p:cNvGraphicFramePr>
            <a:graphicFrameLocks noGrp="1"/>
          </p:cNvGraphicFramePr>
          <p:nvPr>
            <p:extLst>
              <p:ext uri="{D42A27DB-BD31-4B8C-83A1-F6EECF244321}">
                <p14:modId xmlns:p14="http://schemas.microsoft.com/office/powerpoint/2010/main" val="2575476825"/>
              </p:ext>
            </p:extLst>
          </p:nvPr>
        </p:nvGraphicFramePr>
        <p:xfrm>
          <a:off x="195943" y="1554475"/>
          <a:ext cx="11691258" cy="5249551"/>
        </p:xfrm>
        <a:graphic>
          <a:graphicData uri="http://schemas.openxmlformats.org/drawingml/2006/table">
            <a:tbl>
              <a:tblPr firstRow="1" bandRow="1"/>
              <a:tblGrid>
                <a:gridCol w="2163989">
                  <a:extLst>
                    <a:ext uri="{9D8B030D-6E8A-4147-A177-3AD203B41FA5}">
                      <a16:colId xmlns="" xmlns:a16="http://schemas.microsoft.com/office/drawing/2014/main" val="20000"/>
                    </a:ext>
                  </a:extLst>
                </a:gridCol>
                <a:gridCol w="3714297">
                  <a:extLst>
                    <a:ext uri="{9D8B030D-6E8A-4147-A177-3AD203B41FA5}">
                      <a16:colId xmlns="" xmlns:a16="http://schemas.microsoft.com/office/drawing/2014/main" val="20001"/>
                    </a:ext>
                  </a:extLst>
                </a:gridCol>
                <a:gridCol w="2342964">
                  <a:extLst>
                    <a:ext uri="{9D8B030D-6E8A-4147-A177-3AD203B41FA5}">
                      <a16:colId xmlns="" xmlns:a16="http://schemas.microsoft.com/office/drawing/2014/main" val="20002"/>
                    </a:ext>
                  </a:extLst>
                </a:gridCol>
                <a:gridCol w="3470008">
                  <a:extLst>
                    <a:ext uri="{9D8B030D-6E8A-4147-A177-3AD203B41FA5}">
                      <a16:colId xmlns="" xmlns:a16="http://schemas.microsoft.com/office/drawing/2014/main" val="20003"/>
                    </a:ext>
                  </a:extLst>
                </a:gridCol>
              </a:tblGrid>
              <a:tr h="502072">
                <a:tc>
                  <a:txBody>
                    <a:bodyPr/>
                    <a:lstStyle>
                      <a:lvl1pPr marL="0" algn="l" defTabSz="914400" rtl="0" eaLnBrk="1" latinLnBrk="0" hangingPunct="1">
                        <a:defRPr kumimoji="1" sz="1800" b="1" kern="1200">
                          <a:solidFill>
                            <a:schemeClr val="lt1"/>
                          </a:solidFill>
                          <a:latin typeface="Times New Roman"/>
                        </a:defRPr>
                      </a:lvl1pPr>
                      <a:lvl2pPr marL="457200" algn="l" defTabSz="914400" rtl="0" eaLnBrk="1" latinLnBrk="0" hangingPunct="1">
                        <a:defRPr kumimoji="1" sz="1800" b="1" kern="1200">
                          <a:solidFill>
                            <a:schemeClr val="lt1"/>
                          </a:solidFill>
                          <a:latin typeface="Times New Roman"/>
                        </a:defRPr>
                      </a:lvl2pPr>
                      <a:lvl3pPr marL="914400" algn="l" defTabSz="914400" rtl="0" eaLnBrk="1" latinLnBrk="0" hangingPunct="1">
                        <a:defRPr kumimoji="1" sz="1800" b="1" kern="1200">
                          <a:solidFill>
                            <a:schemeClr val="lt1"/>
                          </a:solidFill>
                          <a:latin typeface="Times New Roman"/>
                        </a:defRPr>
                      </a:lvl3pPr>
                      <a:lvl4pPr marL="1371600" algn="l" defTabSz="914400" rtl="0" eaLnBrk="1" latinLnBrk="0" hangingPunct="1">
                        <a:defRPr kumimoji="1" sz="1800" b="1" kern="1200">
                          <a:solidFill>
                            <a:schemeClr val="lt1"/>
                          </a:solidFill>
                          <a:latin typeface="Times New Roman"/>
                        </a:defRPr>
                      </a:lvl4pPr>
                      <a:lvl5pPr marL="1828800" algn="l" defTabSz="914400" rtl="0" eaLnBrk="1" latinLnBrk="0" hangingPunct="1">
                        <a:defRPr kumimoji="1" sz="1800" b="1" kern="1200">
                          <a:solidFill>
                            <a:schemeClr val="lt1"/>
                          </a:solidFill>
                          <a:latin typeface="Times New Roman"/>
                        </a:defRPr>
                      </a:lvl5pPr>
                      <a:lvl6pPr marL="2286000" algn="l" defTabSz="914400" rtl="0" eaLnBrk="1" latinLnBrk="0" hangingPunct="1">
                        <a:defRPr kumimoji="1" sz="1800" b="1" kern="1200">
                          <a:solidFill>
                            <a:schemeClr val="lt1"/>
                          </a:solidFill>
                          <a:latin typeface="Times New Roman"/>
                        </a:defRPr>
                      </a:lvl6pPr>
                      <a:lvl7pPr marL="2743200" algn="l" defTabSz="914400" rtl="0" eaLnBrk="1" latinLnBrk="0" hangingPunct="1">
                        <a:defRPr kumimoji="1" sz="1800" b="1" kern="1200">
                          <a:solidFill>
                            <a:schemeClr val="lt1"/>
                          </a:solidFill>
                          <a:latin typeface="Times New Roman"/>
                        </a:defRPr>
                      </a:lvl7pPr>
                      <a:lvl8pPr marL="3200400" algn="l" defTabSz="914400" rtl="0" eaLnBrk="1" latinLnBrk="0" hangingPunct="1">
                        <a:defRPr kumimoji="1" sz="1800" b="1" kern="1200">
                          <a:solidFill>
                            <a:schemeClr val="lt1"/>
                          </a:solidFill>
                          <a:latin typeface="Times New Roman"/>
                        </a:defRPr>
                      </a:lvl8pPr>
                      <a:lvl9pPr marL="3657600" algn="l" defTabSz="914400" rtl="0" eaLnBrk="1" latinLnBrk="0" hangingPunct="1">
                        <a:defRPr kumimoji="1" sz="1800" b="1" kern="1200">
                          <a:solidFill>
                            <a:schemeClr val="lt1"/>
                          </a:solidFill>
                          <a:latin typeface="Times New Roman"/>
                        </a:defRPr>
                      </a:lvl9pPr>
                    </a:lstStyle>
                    <a:p>
                      <a:pPr algn="ctr"/>
                      <a:r>
                        <a:rPr kumimoji="1" lang="ja-JP" altLang="en-US" sz="2000" b="0" dirty="0" smtClean="0">
                          <a:solidFill>
                            <a:schemeClr val="bg1"/>
                          </a:solidFill>
                          <a:effectLst/>
                          <a:latin typeface="HGP創英角ｺﾞｼｯｸUB" panose="020B0900000000000000" pitchFamily="50" charset="-128"/>
                          <a:ea typeface="HGP創英角ｺﾞｼｯｸUB" panose="020B0900000000000000" pitchFamily="50" charset="-128"/>
                        </a:rPr>
                        <a:t>公立高校</a:t>
                      </a:r>
                      <a:endParaRPr kumimoji="1" lang="ja-JP" altLang="en-US" sz="2000" b="0" dirty="0">
                        <a:solidFill>
                          <a:schemeClr val="bg1"/>
                        </a:solidFill>
                        <a:effectLst/>
                        <a:latin typeface="HGP創英角ｺﾞｼｯｸUB" panose="020B0900000000000000" pitchFamily="50" charset="-128"/>
                        <a:ea typeface="HGP創英角ｺﾞｼｯｸUB" panose="020B0900000000000000"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b="1" kern="1200">
                          <a:solidFill>
                            <a:schemeClr val="lt1"/>
                          </a:solidFill>
                          <a:latin typeface="Times New Roman"/>
                        </a:defRPr>
                      </a:lvl1pPr>
                      <a:lvl2pPr marL="457200" algn="l" defTabSz="914400" rtl="0" eaLnBrk="1" latinLnBrk="0" hangingPunct="1">
                        <a:defRPr kumimoji="1" sz="1800" b="1" kern="1200">
                          <a:solidFill>
                            <a:schemeClr val="lt1"/>
                          </a:solidFill>
                          <a:latin typeface="Times New Roman"/>
                        </a:defRPr>
                      </a:lvl2pPr>
                      <a:lvl3pPr marL="914400" algn="l" defTabSz="914400" rtl="0" eaLnBrk="1" latinLnBrk="0" hangingPunct="1">
                        <a:defRPr kumimoji="1" sz="1800" b="1" kern="1200">
                          <a:solidFill>
                            <a:schemeClr val="lt1"/>
                          </a:solidFill>
                          <a:latin typeface="Times New Roman"/>
                        </a:defRPr>
                      </a:lvl3pPr>
                      <a:lvl4pPr marL="1371600" algn="l" defTabSz="914400" rtl="0" eaLnBrk="1" latinLnBrk="0" hangingPunct="1">
                        <a:defRPr kumimoji="1" sz="1800" b="1" kern="1200">
                          <a:solidFill>
                            <a:schemeClr val="lt1"/>
                          </a:solidFill>
                          <a:latin typeface="Times New Roman"/>
                        </a:defRPr>
                      </a:lvl4pPr>
                      <a:lvl5pPr marL="1828800" algn="l" defTabSz="914400" rtl="0" eaLnBrk="1" latinLnBrk="0" hangingPunct="1">
                        <a:defRPr kumimoji="1" sz="1800" b="1" kern="1200">
                          <a:solidFill>
                            <a:schemeClr val="lt1"/>
                          </a:solidFill>
                          <a:latin typeface="Times New Roman"/>
                        </a:defRPr>
                      </a:lvl5pPr>
                      <a:lvl6pPr marL="2286000" algn="l" defTabSz="914400" rtl="0" eaLnBrk="1" latinLnBrk="0" hangingPunct="1">
                        <a:defRPr kumimoji="1" sz="1800" b="1" kern="1200">
                          <a:solidFill>
                            <a:schemeClr val="lt1"/>
                          </a:solidFill>
                          <a:latin typeface="Times New Roman"/>
                        </a:defRPr>
                      </a:lvl6pPr>
                      <a:lvl7pPr marL="2743200" algn="l" defTabSz="914400" rtl="0" eaLnBrk="1" latinLnBrk="0" hangingPunct="1">
                        <a:defRPr kumimoji="1" sz="1800" b="1" kern="1200">
                          <a:solidFill>
                            <a:schemeClr val="lt1"/>
                          </a:solidFill>
                          <a:latin typeface="Times New Roman"/>
                        </a:defRPr>
                      </a:lvl7pPr>
                      <a:lvl8pPr marL="3200400" algn="l" defTabSz="914400" rtl="0" eaLnBrk="1" latinLnBrk="0" hangingPunct="1">
                        <a:defRPr kumimoji="1" sz="1800" b="1" kern="1200">
                          <a:solidFill>
                            <a:schemeClr val="lt1"/>
                          </a:solidFill>
                          <a:latin typeface="Times New Roman"/>
                        </a:defRPr>
                      </a:lvl8pPr>
                      <a:lvl9pPr marL="3657600" algn="l" defTabSz="914400" rtl="0" eaLnBrk="1" latinLnBrk="0" hangingPunct="1">
                        <a:defRPr kumimoji="1" sz="1800" b="1" kern="1200">
                          <a:solidFill>
                            <a:schemeClr val="lt1"/>
                          </a:solidFill>
                          <a:latin typeface="Times New Roman"/>
                        </a:defRPr>
                      </a:lvl9pPr>
                    </a:lstStyle>
                    <a:p>
                      <a:pPr algn="ctr"/>
                      <a:r>
                        <a:rPr kumimoji="1" lang="ja-JP" altLang="en-US" sz="1800" b="0" dirty="0" smtClean="0">
                          <a:solidFill>
                            <a:schemeClr val="bg1"/>
                          </a:solidFill>
                          <a:effectLst/>
                          <a:latin typeface="HGP創英角ｺﾞｼｯｸUB" panose="020B0900000000000000" pitchFamily="50" charset="-128"/>
                          <a:ea typeface="HGP創英角ｺﾞｼｯｸUB" panose="020B0900000000000000" pitchFamily="50" charset="-128"/>
                        </a:rPr>
                        <a:t>県一斉模試偏差値</a:t>
                      </a:r>
                      <a:endParaRPr kumimoji="1" lang="en-US" altLang="ja-JP" sz="1800" b="0" dirty="0" smtClean="0">
                        <a:solidFill>
                          <a:schemeClr val="bg1"/>
                        </a:solidFill>
                        <a:effectLst/>
                        <a:latin typeface="HGP創英角ｺﾞｼｯｸUB" panose="020B0900000000000000" pitchFamily="50" charset="-128"/>
                        <a:ea typeface="HGP創英角ｺﾞｼｯｸUB" panose="020B0900000000000000" pitchFamily="50" charset="-128"/>
                      </a:endParaRPr>
                    </a:p>
                    <a:p>
                      <a:pPr algn="ctr"/>
                      <a:r>
                        <a:rPr kumimoji="1" lang="ja-JP" altLang="en-US" sz="1800" b="0" dirty="0" smtClean="0">
                          <a:solidFill>
                            <a:schemeClr val="bg1"/>
                          </a:solidFill>
                          <a:effectLst/>
                          <a:latin typeface="HGP創英角ｺﾞｼｯｸUB" panose="020B0900000000000000" pitchFamily="50" charset="-128"/>
                          <a:ea typeface="HGP創英角ｺﾞｼｯｸUB" panose="020B0900000000000000" pitchFamily="50" charset="-128"/>
                        </a:rPr>
                        <a:t>合格の目安</a:t>
                      </a:r>
                      <a:endParaRPr kumimoji="1" lang="en-US" altLang="ja-JP" sz="1800" b="0" dirty="0" smtClean="0">
                        <a:solidFill>
                          <a:schemeClr val="bg1"/>
                        </a:solidFill>
                        <a:effectLst/>
                        <a:latin typeface="HGP創英角ｺﾞｼｯｸUB" panose="020B0900000000000000" pitchFamily="50" charset="-128"/>
                        <a:ea typeface="HGP創英角ｺﾞｼｯｸUB" panose="020B0900000000000000"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b="1" kern="1200">
                          <a:solidFill>
                            <a:schemeClr val="lt1"/>
                          </a:solidFill>
                          <a:latin typeface="Times New Roman"/>
                        </a:defRPr>
                      </a:lvl1pPr>
                      <a:lvl2pPr marL="457200" algn="l" defTabSz="914400" rtl="0" eaLnBrk="1" latinLnBrk="0" hangingPunct="1">
                        <a:defRPr kumimoji="1" sz="1800" b="1" kern="1200">
                          <a:solidFill>
                            <a:schemeClr val="lt1"/>
                          </a:solidFill>
                          <a:latin typeface="Times New Roman"/>
                        </a:defRPr>
                      </a:lvl2pPr>
                      <a:lvl3pPr marL="914400" algn="l" defTabSz="914400" rtl="0" eaLnBrk="1" latinLnBrk="0" hangingPunct="1">
                        <a:defRPr kumimoji="1" sz="1800" b="1" kern="1200">
                          <a:solidFill>
                            <a:schemeClr val="lt1"/>
                          </a:solidFill>
                          <a:latin typeface="Times New Roman"/>
                        </a:defRPr>
                      </a:lvl3pPr>
                      <a:lvl4pPr marL="1371600" algn="l" defTabSz="914400" rtl="0" eaLnBrk="1" latinLnBrk="0" hangingPunct="1">
                        <a:defRPr kumimoji="1" sz="1800" b="1" kern="1200">
                          <a:solidFill>
                            <a:schemeClr val="lt1"/>
                          </a:solidFill>
                          <a:latin typeface="Times New Roman"/>
                        </a:defRPr>
                      </a:lvl4pPr>
                      <a:lvl5pPr marL="1828800" algn="l" defTabSz="914400" rtl="0" eaLnBrk="1" latinLnBrk="0" hangingPunct="1">
                        <a:defRPr kumimoji="1" sz="1800" b="1" kern="1200">
                          <a:solidFill>
                            <a:schemeClr val="lt1"/>
                          </a:solidFill>
                          <a:latin typeface="Times New Roman"/>
                        </a:defRPr>
                      </a:lvl5pPr>
                      <a:lvl6pPr marL="2286000" algn="l" defTabSz="914400" rtl="0" eaLnBrk="1" latinLnBrk="0" hangingPunct="1">
                        <a:defRPr kumimoji="1" sz="1800" b="1" kern="1200">
                          <a:solidFill>
                            <a:schemeClr val="lt1"/>
                          </a:solidFill>
                          <a:latin typeface="Times New Roman"/>
                        </a:defRPr>
                      </a:lvl6pPr>
                      <a:lvl7pPr marL="2743200" algn="l" defTabSz="914400" rtl="0" eaLnBrk="1" latinLnBrk="0" hangingPunct="1">
                        <a:defRPr kumimoji="1" sz="1800" b="1" kern="1200">
                          <a:solidFill>
                            <a:schemeClr val="lt1"/>
                          </a:solidFill>
                          <a:latin typeface="Times New Roman"/>
                        </a:defRPr>
                      </a:lvl7pPr>
                      <a:lvl8pPr marL="3200400" algn="l" defTabSz="914400" rtl="0" eaLnBrk="1" latinLnBrk="0" hangingPunct="1">
                        <a:defRPr kumimoji="1" sz="1800" b="1" kern="1200">
                          <a:solidFill>
                            <a:schemeClr val="lt1"/>
                          </a:solidFill>
                          <a:latin typeface="Times New Roman"/>
                        </a:defRPr>
                      </a:lvl8pPr>
                      <a:lvl9pPr marL="3657600" algn="l" defTabSz="914400" rtl="0" eaLnBrk="1" latinLnBrk="0" hangingPunct="1">
                        <a:defRPr kumimoji="1" sz="1800" b="1" kern="1200">
                          <a:solidFill>
                            <a:schemeClr val="lt1"/>
                          </a:solidFill>
                          <a:latin typeface="Times New Roman"/>
                        </a:defRPr>
                      </a:lvl9pPr>
                    </a:lstStyle>
                    <a:p>
                      <a:pPr algn="ctr"/>
                      <a:r>
                        <a:rPr kumimoji="1" lang="ja-JP" altLang="en-US" sz="2000" b="0" dirty="0" smtClean="0">
                          <a:solidFill>
                            <a:schemeClr val="bg1"/>
                          </a:solidFill>
                          <a:effectLst/>
                          <a:latin typeface="HGP創英角ｺﾞｼｯｸUB" panose="020B0900000000000000" pitchFamily="50" charset="-128"/>
                          <a:ea typeface="HGP創英角ｺﾞｼｯｸUB" panose="020B0900000000000000" pitchFamily="50" charset="-128"/>
                        </a:rPr>
                        <a:t>内申点目安</a:t>
                      </a:r>
                      <a:endParaRPr kumimoji="1" lang="en-US" altLang="ja-JP" sz="2000" b="0" dirty="0" smtClean="0">
                        <a:solidFill>
                          <a:schemeClr val="bg1"/>
                        </a:solidFill>
                        <a:effectLst/>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b="1" kern="1200">
                          <a:solidFill>
                            <a:schemeClr val="lt1"/>
                          </a:solidFill>
                          <a:latin typeface="Times New Roman"/>
                        </a:defRPr>
                      </a:lvl1pPr>
                      <a:lvl2pPr marL="457200" algn="l" defTabSz="914400" rtl="0" eaLnBrk="1" latinLnBrk="0" hangingPunct="1">
                        <a:defRPr kumimoji="1" sz="1800" b="1" kern="1200">
                          <a:solidFill>
                            <a:schemeClr val="lt1"/>
                          </a:solidFill>
                          <a:latin typeface="Times New Roman"/>
                        </a:defRPr>
                      </a:lvl2pPr>
                      <a:lvl3pPr marL="914400" algn="l" defTabSz="914400" rtl="0" eaLnBrk="1" latinLnBrk="0" hangingPunct="1">
                        <a:defRPr kumimoji="1" sz="1800" b="1" kern="1200">
                          <a:solidFill>
                            <a:schemeClr val="lt1"/>
                          </a:solidFill>
                          <a:latin typeface="Times New Roman"/>
                        </a:defRPr>
                      </a:lvl3pPr>
                      <a:lvl4pPr marL="1371600" algn="l" defTabSz="914400" rtl="0" eaLnBrk="1" latinLnBrk="0" hangingPunct="1">
                        <a:defRPr kumimoji="1" sz="1800" b="1" kern="1200">
                          <a:solidFill>
                            <a:schemeClr val="lt1"/>
                          </a:solidFill>
                          <a:latin typeface="Times New Roman"/>
                        </a:defRPr>
                      </a:lvl4pPr>
                      <a:lvl5pPr marL="1828800" algn="l" defTabSz="914400" rtl="0" eaLnBrk="1" latinLnBrk="0" hangingPunct="1">
                        <a:defRPr kumimoji="1" sz="1800" b="1" kern="1200">
                          <a:solidFill>
                            <a:schemeClr val="lt1"/>
                          </a:solidFill>
                          <a:latin typeface="Times New Roman"/>
                        </a:defRPr>
                      </a:lvl5pPr>
                      <a:lvl6pPr marL="2286000" algn="l" defTabSz="914400" rtl="0" eaLnBrk="1" latinLnBrk="0" hangingPunct="1">
                        <a:defRPr kumimoji="1" sz="1800" b="1" kern="1200">
                          <a:solidFill>
                            <a:schemeClr val="lt1"/>
                          </a:solidFill>
                          <a:latin typeface="Times New Roman"/>
                        </a:defRPr>
                      </a:lvl6pPr>
                      <a:lvl7pPr marL="2743200" algn="l" defTabSz="914400" rtl="0" eaLnBrk="1" latinLnBrk="0" hangingPunct="1">
                        <a:defRPr kumimoji="1" sz="1800" b="1" kern="1200">
                          <a:solidFill>
                            <a:schemeClr val="lt1"/>
                          </a:solidFill>
                          <a:latin typeface="Times New Roman"/>
                        </a:defRPr>
                      </a:lvl7pPr>
                      <a:lvl8pPr marL="3200400" algn="l" defTabSz="914400" rtl="0" eaLnBrk="1" latinLnBrk="0" hangingPunct="1">
                        <a:defRPr kumimoji="1" sz="1800" b="1" kern="1200">
                          <a:solidFill>
                            <a:schemeClr val="lt1"/>
                          </a:solidFill>
                          <a:latin typeface="Times New Roman"/>
                        </a:defRPr>
                      </a:lvl8pPr>
                      <a:lvl9pPr marL="3657600" algn="l" defTabSz="914400" rtl="0" eaLnBrk="1" latinLnBrk="0" hangingPunct="1">
                        <a:defRPr kumimoji="1" sz="1800" b="1" kern="1200">
                          <a:solidFill>
                            <a:schemeClr val="lt1"/>
                          </a:solidFill>
                          <a:latin typeface="Times New Roman"/>
                        </a:defRPr>
                      </a:lvl9pPr>
                    </a:lstStyle>
                    <a:p>
                      <a:pPr algn="ctr"/>
                      <a:r>
                        <a:rPr kumimoji="1" lang="ja-JP" altLang="en-US" sz="2000" b="0" dirty="0" smtClean="0">
                          <a:solidFill>
                            <a:schemeClr val="bg1"/>
                          </a:solidFill>
                          <a:effectLst/>
                          <a:latin typeface="HGP創英角ｺﾞｼｯｸUB" panose="020B0900000000000000" pitchFamily="50" charset="-128"/>
                          <a:ea typeface="HGP創英角ｺﾞｼｯｸUB" panose="020B0900000000000000" pitchFamily="50" charset="-128"/>
                        </a:rPr>
                        <a:t>所在地</a:t>
                      </a:r>
                      <a:endParaRPr kumimoji="1" lang="ja-JP" altLang="en-US" sz="2000" b="0" dirty="0">
                        <a:solidFill>
                          <a:schemeClr val="bg1"/>
                        </a:solidFill>
                        <a:effectLst/>
                        <a:latin typeface="HGP創英角ｺﾞｼｯｸUB" panose="020B0900000000000000" pitchFamily="50" charset="-128"/>
                        <a:ea typeface="HGP創英角ｺﾞｼｯｸUB" panose="020B0900000000000000"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 xmlns:a16="http://schemas.microsoft.com/office/drawing/2014/main" val="10000"/>
                  </a:ext>
                </a:extLst>
              </a:tr>
              <a:tr h="462553">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修猷館</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FF0066"/>
                          </a:solidFill>
                          <a:latin typeface="HGP創英角ｺﾞｼｯｸUB" pitchFamily="50" charset="-128"/>
                          <a:ea typeface="HGP創英角ｺﾞｼｯｸUB" pitchFamily="50" charset="-128"/>
                        </a:rPr>
                        <a:t>６８</a:t>
                      </a:r>
                      <a:endParaRPr lang="ja-JP" altLang="en-US" sz="2400" b="0" dirty="0">
                        <a:solidFill>
                          <a:srgbClr val="FF0066"/>
                        </a:solidFill>
                        <a:latin typeface="HGP創英角ｺﾞｼｯｸUB" pitchFamily="50" charset="-128"/>
                        <a:ea typeface="HGP創英角ｺﾞｼｯｸUB"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４０</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福岡市早良区</a:t>
                      </a:r>
                      <a:endParaRPr kumimoji="1" lang="ja-JP" altLang="en-US" sz="20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6D86E"/>
                    </a:solidFill>
                  </a:tcPr>
                </a:tc>
                <a:extLst>
                  <a:ext uri="{0D108BD9-81ED-4DB2-BD59-A6C34878D82A}">
                    <a16:rowId xmlns="" xmlns:a16="http://schemas.microsoft.com/office/drawing/2014/main" val="10001"/>
                  </a:ext>
                </a:extLst>
              </a:tr>
              <a:tr h="462553">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城南</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200" b="0" dirty="0" smtClean="0">
                          <a:solidFill>
                            <a:schemeClr val="tx1"/>
                          </a:solidFill>
                          <a:latin typeface="HGP創英角ｺﾞｼｯｸUB" pitchFamily="50" charset="-128"/>
                          <a:ea typeface="HGP創英角ｺﾞｼｯｸUB" pitchFamily="50" charset="-128"/>
                        </a:rPr>
                        <a:t>理数</a:t>
                      </a:r>
                      <a:r>
                        <a:rPr lang="ja-JP" altLang="en-US" sz="2200" b="0" dirty="0" smtClean="0">
                          <a:solidFill>
                            <a:srgbClr val="FF0066"/>
                          </a:solidFill>
                          <a:latin typeface="HGP創英角ｺﾞｼｯｸUB" pitchFamily="50" charset="-128"/>
                          <a:ea typeface="HGP創英角ｺﾞｼｯｸUB" pitchFamily="50" charset="-128"/>
                        </a:rPr>
                        <a:t>６５</a:t>
                      </a:r>
                      <a:r>
                        <a:rPr lang="ja-JP" altLang="en-US" sz="2200" b="0" dirty="0" smtClean="0">
                          <a:solidFill>
                            <a:schemeClr val="tx1"/>
                          </a:solidFill>
                          <a:latin typeface="HGP創英角ｺﾞｼｯｸUB" pitchFamily="50" charset="-128"/>
                          <a:ea typeface="HGP創英角ｺﾞｼｯｸUB" pitchFamily="50" charset="-128"/>
                        </a:rPr>
                        <a:t>・普通</a:t>
                      </a:r>
                      <a:r>
                        <a:rPr lang="ja-JP" altLang="en-US" sz="2200" b="0" dirty="0" smtClean="0">
                          <a:solidFill>
                            <a:srgbClr val="FF0066"/>
                          </a:solidFill>
                          <a:latin typeface="HGP創英角ｺﾞｼｯｸUB" pitchFamily="50" charset="-128"/>
                          <a:ea typeface="HGP創英角ｺﾞｼｯｸUB" pitchFamily="50" charset="-128"/>
                        </a:rPr>
                        <a:t>６４</a:t>
                      </a:r>
                      <a:endParaRPr lang="ja-JP" altLang="en-US" sz="2200" b="0" dirty="0">
                        <a:solidFill>
                          <a:srgbClr val="FF0066"/>
                        </a:solidFill>
                        <a:latin typeface="HGP創英角ｺﾞｼｯｸUB" pitchFamily="50" charset="-128"/>
                        <a:ea typeface="HGP創英角ｺﾞｼｯｸUB"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３６</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福岡市城南区</a:t>
                      </a:r>
                      <a:endParaRPr kumimoji="1" lang="ja-JP" altLang="en-US" sz="20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extLst>
                  <a:ext uri="{0D108BD9-81ED-4DB2-BD59-A6C34878D82A}">
                    <a16:rowId xmlns="" xmlns:a16="http://schemas.microsoft.com/office/drawing/2014/main" val="10002"/>
                  </a:ext>
                </a:extLst>
              </a:tr>
              <a:tr h="462553">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筑前</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FF0066"/>
                          </a:solidFill>
                          <a:latin typeface="HGP創英角ｺﾞｼｯｸUB" pitchFamily="50" charset="-128"/>
                          <a:ea typeface="HGP創英角ｺﾞｼｯｸUB" pitchFamily="50" charset="-128"/>
                        </a:rPr>
                        <a:t>５７</a:t>
                      </a:r>
                      <a:endParaRPr lang="ja-JP" altLang="en-US" sz="2400" b="0" dirty="0">
                        <a:solidFill>
                          <a:srgbClr val="FF0066"/>
                        </a:solidFill>
                        <a:latin typeface="HGP創英角ｺﾞｼｯｸUB" pitchFamily="50" charset="-128"/>
                        <a:ea typeface="HGP創英角ｺﾞｼｯｸUB"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３１</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福岡市西区</a:t>
                      </a:r>
                      <a:endParaRPr kumimoji="1" lang="ja-JP" altLang="en-US" sz="20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D971"/>
                    </a:solidFill>
                  </a:tcPr>
                </a:tc>
                <a:extLst>
                  <a:ext uri="{0D108BD9-81ED-4DB2-BD59-A6C34878D82A}">
                    <a16:rowId xmlns="" xmlns:a16="http://schemas.microsoft.com/office/drawing/2014/main" val="10003"/>
                  </a:ext>
                </a:extLst>
              </a:tr>
              <a:tr h="462553">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西陵</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FF0066"/>
                          </a:solidFill>
                          <a:latin typeface="HGP創英角ｺﾞｼｯｸUB" pitchFamily="50" charset="-128"/>
                          <a:ea typeface="HGP創英角ｺﾞｼｯｸUB" pitchFamily="50" charset="-128"/>
                        </a:rPr>
                        <a:t>５５</a:t>
                      </a:r>
                      <a:endParaRPr lang="ja-JP" altLang="en-US" sz="2400" b="0" dirty="0">
                        <a:solidFill>
                          <a:srgbClr val="FF0066"/>
                        </a:solidFill>
                        <a:latin typeface="HGP創英角ｺﾞｼｯｸUB" pitchFamily="50" charset="-128"/>
                        <a:ea typeface="HGP創英角ｺﾞｼｯｸUB"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３１</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福岡市西区</a:t>
                      </a:r>
                      <a:endParaRPr kumimoji="1" lang="ja-JP" altLang="en-US" sz="20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extLst>
                  <a:ext uri="{0D108BD9-81ED-4DB2-BD59-A6C34878D82A}">
                    <a16:rowId xmlns="" xmlns:a16="http://schemas.microsoft.com/office/drawing/2014/main" val="10004"/>
                  </a:ext>
                </a:extLst>
              </a:tr>
              <a:tr h="462553">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福岡工業</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chemeClr val="tx1"/>
                          </a:solidFill>
                          <a:latin typeface="HGP創英角ｺﾞｼｯｸUB" pitchFamily="50" charset="-128"/>
                          <a:ea typeface="HGP創英角ｺﾞｼｯｸUB" pitchFamily="50" charset="-128"/>
                        </a:rPr>
                        <a:t>工業進学</a:t>
                      </a:r>
                      <a:r>
                        <a:rPr lang="ja-JP" altLang="en-US" sz="2400" b="0" dirty="0" smtClean="0">
                          <a:solidFill>
                            <a:srgbClr val="FF0066"/>
                          </a:solidFill>
                          <a:latin typeface="HGP創英角ｺﾞｼｯｸUB" pitchFamily="50" charset="-128"/>
                          <a:ea typeface="HGP創英角ｺﾞｼｯｸUB" pitchFamily="50" charset="-128"/>
                        </a:rPr>
                        <a:t>５２</a:t>
                      </a:r>
                      <a:r>
                        <a:rPr lang="ja-JP" altLang="en-US" sz="2400" b="0" dirty="0" smtClean="0">
                          <a:solidFill>
                            <a:schemeClr val="tx1"/>
                          </a:solidFill>
                          <a:latin typeface="HGP創英角ｺﾞｼｯｸUB" pitchFamily="50" charset="-128"/>
                          <a:ea typeface="HGP創英角ｺﾞｼｯｸUB" pitchFamily="50" charset="-128"/>
                        </a:rPr>
                        <a:t>・建築</a:t>
                      </a:r>
                      <a:r>
                        <a:rPr lang="ja-JP" altLang="en-US" sz="2400" b="0" dirty="0" smtClean="0">
                          <a:solidFill>
                            <a:srgbClr val="FF0066"/>
                          </a:solidFill>
                          <a:latin typeface="HGP創英角ｺﾞｼｯｸUB" pitchFamily="50" charset="-128"/>
                          <a:ea typeface="HGP創英角ｺﾞｼｯｸUB" pitchFamily="50" charset="-128"/>
                        </a:rPr>
                        <a:t>５０</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２８</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福岡市早良区</a:t>
                      </a:r>
                      <a:endParaRPr kumimoji="1" lang="ja-JP" altLang="en-US" sz="20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extLst>
                  <a:ext uri="{0D108BD9-81ED-4DB2-BD59-A6C34878D82A}">
                    <a16:rowId xmlns="" xmlns:a16="http://schemas.microsoft.com/office/drawing/2014/main" val="10005"/>
                  </a:ext>
                </a:extLst>
              </a:tr>
              <a:tr h="462553">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糸島</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FF0066"/>
                          </a:solidFill>
                          <a:latin typeface="HGP創英角ｺﾞｼｯｸUB" pitchFamily="50" charset="-128"/>
                          <a:ea typeface="HGP創英角ｺﾞｼｯｸUB" pitchFamily="50" charset="-128"/>
                        </a:rPr>
                        <a:t>４９</a:t>
                      </a:r>
                      <a:endParaRPr lang="ja-JP" altLang="en-US" sz="2400" b="0" dirty="0">
                        <a:solidFill>
                          <a:srgbClr val="FF0066"/>
                        </a:solidFill>
                        <a:latin typeface="HGP創英角ｺﾞｼｯｸUB" pitchFamily="50" charset="-128"/>
                        <a:ea typeface="HGP創英角ｺﾞｼｯｸUB"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２８</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糸島市</a:t>
                      </a:r>
                      <a:endParaRPr kumimoji="1" lang="ja-JP" altLang="en-US" sz="20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FD13B">
                        <a:tint val="20000"/>
                      </a:srgbClr>
                    </a:solidFill>
                  </a:tcPr>
                </a:tc>
                <a:extLst>
                  <a:ext uri="{0D108BD9-81ED-4DB2-BD59-A6C34878D82A}">
                    <a16:rowId xmlns="" xmlns:a16="http://schemas.microsoft.com/office/drawing/2014/main" val="10006"/>
                  </a:ext>
                </a:extLst>
              </a:tr>
              <a:tr h="462553">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香椎</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7D971"/>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chemeClr val="tx1"/>
                          </a:solidFill>
                          <a:latin typeface="HGP創英角ｺﾞｼｯｸUB" pitchFamily="50" charset="-128"/>
                          <a:ea typeface="HGP創英角ｺﾞｼｯｸUB" pitchFamily="50" charset="-128"/>
                        </a:rPr>
                        <a:t>普通</a:t>
                      </a:r>
                      <a:r>
                        <a:rPr lang="ja-JP" altLang="en-US" sz="2400" b="0" dirty="0" smtClean="0">
                          <a:solidFill>
                            <a:srgbClr val="FF0066"/>
                          </a:solidFill>
                          <a:latin typeface="HGP創英角ｺﾞｼｯｸUB" pitchFamily="50" charset="-128"/>
                          <a:ea typeface="HGP創英角ｺﾞｼｯｸUB" pitchFamily="50" charset="-128"/>
                        </a:rPr>
                        <a:t>５４</a:t>
                      </a:r>
                      <a:r>
                        <a:rPr lang="ja-JP" altLang="en-US" sz="2400" b="0" dirty="0" smtClean="0">
                          <a:solidFill>
                            <a:schemeClr val="tx1"/>
                          </a:solidFill>
                          <a:latin typeface="HGP創英角ｺﾞｼｯｸUB" pitchFamily="50" charset="-128"/>
                          <a:ea typeface="HGP創英角ｺﾞｼｯｸUB" pitchFamily="50" charset="-128"/>
                        </a:rPr>
                        <a:t>・ファッション</a:t>
                      </a:r>
                      <a:r>
                        <a:rPr lang="ja-JP" altLang="en-US" sz="2400" b="0" dirty="0" smtClean="0">
                          <a:solidFill>
                            <a:srgbClr val="FF0066"/>
                          </a:solidFill>
                          <a:latin typeface="HGP創英角ｺﾞｼｯｸUB" pitchFamily="50" charset="-128"/>
                          <a:ea typeface="HGP創英角ｺﾞｼｯｸUB" pitchFamily="50" charset="-128"/>
                        </a:rPr>
                        <a:t>４５</a:t>
                      </a:r>
                      <a:endParaRPr lang="ja-JP" altLang="en-US" sz="2400" b="0" dirty="0">
                        <a:solidFill>
                          <a:srgbClr val="FF0066"/>
                        </a:solidFill>
                        <a:latin typeface="HGP創英角ｺﾞｼｯｸUB" pitchFamily="50" charset="-128"/>
                        <a:ea typeface="HGP創英角ｺﾞｼｯｸUB"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３４</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7D971"/>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福岡市東区</a:t>
                      </a:r>
                    </a:p>
                  </a:txBody>
                  <a:tcPr anchor="ct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A7D971"/>
                    </a:solidFill>
                  </a:tcPr>
                </a:tc>
                <a:extLst>
                  <a:ext uri="{0D108BD9-81ED-4DB2-BD59-A6C34878D82A}">
                    <a16:rowId xmlns="" xmlns:a16="http://schemas.microsoft.com/office/drawing/2014/main" val="10007"/>
                  </a:ext>
                </a:extLst>
              </a:tr>
              <a:tr h="436761">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香住丘</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chemeClr val="tx1"/>
                          </a:solidFill>
                          <a:latin typeface="HGP創英角ｺﾞｼｯｸUB" pitchFamily="50" charset="-128"/>
                          <a:ea typeface="HGP創英角ｺﾞｼｯｸUB" pitchFamily="50" charset="-128"/>
                        </a:rPr>
                        <a:t>数理・英語</a:t>
                      </a:r>
                      <a:r>
                        <a:rPr lang="ja-JP" altLang="en-US" sz="2400" b="0" dirty="0" smtClean="0">
                          <a:solidFill>
                            <a:srgbClr val="FF0066"/>
                          </a:solidFill>
                          <a:latin typeface="HGP創英角ｺﾞｼｯｸUB" pitchFamily="50" charset="-128"/>
                          <a:ea typeface="HGP創英角ｺﾞｼｯｸUB" pitchFamily="50" charset="-128"/>
                        </a:rPr>
                        <a:t>６１</a:t>
                      </a:r>
                      <a:r>
                        <a:rPr lang="ja-JP" altLang="en-US" sz="2400" b="0" dirty="0" smtClean="0">
                          <a:solidFill>
                            <a:schemeClr val="tx1"/>
                          </a:solidFill>
                          <a:latin typeface="HGP創英角ｺﾞｼｯｸUB" pitchFamily="50" charset="-128"/>
                          <a:ea typeface="HGP創英角ｺﾞｼｯｸUB" pitchFamily="50" charset="-128"/>
                        </a:rPr>
                        <a:t>・普通</a:t>
                      </a:r>
                      <a:r>
                        <a:rPr lang="ja-JP" altLang="en-US" sz="2400" b="0" dirty="0" smtClean="0">
                          <a:solidFill>
                            <a:srgbClr val="FF0066"/>
                          </a:solidFill>
                          <a:latin typeface="HGP創英角ｺﾞｼｯｸUB" pitchFamily="50" charset="-128"/>
                          <a:ea typeface="HGP創英角ｺﾞｼｯｸUB" pitchFamily="50" charset="-128"/>
                        </a:rPr>
                        <a:t>６０</a:t>
                      </a: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rgbClr val="0000FF"/>
                          </a:solidFill>
                          <a:latin typeface="HGP創英角ｺﾞｼｯｸUB" pitchFamily="50" charset="-128"/>
                          <a:ea typeface="HGP創英角ｺﾞｼｯｸUB" pitchFamily="50" charset="-128"/>
                        </a:rPr>
                        <a:t>３６</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福岡市東区</a:t>
                      </a:r>
                      <a:endParaRPr kumimoji="1" lang="en-US" altLang="ja-JP" sz="2000" b="1" dirty="0" smtClean="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FD13B">
                        <a:tint val="20000"/>
                      </a:srgbClr>
                    </a:solidFill>
                  </a:tcPr>
                </a:tc>
                <a:extLst>
                  <a:ext uri="{0D108BD9-81ED-4DB2-BD59-A6C34878D82A}">
                    <a16:rowId xmlns="" xmlns:a16="http://schemas.microsoft.com/office/drawing/2014/main" val="10008"/>
                  </a:ext>
                </a:extLst>
              </a:tr>
              <a:tr h="436761">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北九州高専</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chemeClr val="tx1"/>
                          </a:solidFill>
                          <a:latin typeface="HGP創英角ｺﾞｼｯｸUB" pitchFamily="50" charset="-128"/>
                          <a:ea typeface="HGP創英角ｺﾞｼｯｸUB" pitchFamily="50" charset="-128"/>
                        </a:rPr>
                        <a:t>生産</a:t>
                      </a:r>
                      <a:r>
                        <a:rPr lang="ja-JP" altLang="en-US" sz="2400" b="0" dirty="0" smtClean="0">
                          <a:solidFill>
                            <a:srgbClr val="FF0066"/>
                          </a:solidFill>
                          <a:latin typeface="HGP創英角ｺﾞｼｯｸUB" pitchFamily="50" charset="-128"/>
                          <a:ea typeface="HGP創英角ｺﾞｼｯｸUB" pitchFamily="50" charset="-128"/>
                        </a:rPr>
                        <a:t>６１</a:t>
                      </a:r>
                      <a:endParaRPr lang="ja-JP" altLang="en-US" sz="2400" b="0" dirty="0">
                        <a:solidFill>
                          <a:srgbClr val="FF0066"/>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algn="ctr"/>
                      <a:r>
                        <a:rPr lang="ja-JP" altLang="en-US" sz="2400" b="0" dirty="0" smtClean="0">
                          <a:solidFill>
                            <a:srgbClr val="0000FF"/>
                          </a:solidFill>
                          <a:latin typeface="HGP創英角ｺﾞｼｯｸUB" pitchFamily="50" charset="-128"/>
                          <a:ea typeface="HGP創英角ｺﾞｼｯｸUB" pitchFamily="50" charset="-128"/>
                        </a:rPr>
                        <a:t>３６</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c>
                  <a:txBody>
                    <a:bodyPr/>
                    <a:lstStyle>
                      <a:lvl1pPr marL="0" algn="l" defTabSz="914400" rtl="0" eaLnBrk="1" latinLnBrk="0" hangingPunct="1">
                        <a:defRPr kumimoji="1" sz="1800" kern="1200">
                          <a:solidFill>
                            <a:schemeClr val="dk1"/>
                          </a:solidFill>
                          <a:latin typeface="Times New Roman"/>
                        </a:defRPr>
                      </a:lvl1pPr>
                      <a:lvl2pPr marL="457200" algn="l" defTabSz="914400" rtl="0" eaLnBrk="1" latinLnBrk="0" hangingPunct="1">
                        <a:defRPr kumimoji="1" sz="1800" kern="1200">
                          <a:solidFill>
                            <a:schemeClr val="dk1"/>
                          </a:solidFill>
                          <a:latin typeface="Times New Roman"/>
                        </a:defRPr>
                      </a:lvl2pPr>
                      <a:lvl3pPr marL="914400" algn="l" defTabSz="914400" rtl="0" eaLnBrk="1" latinLnBrk="0" hangingPunct="1">
                        <a:defRPr kumimoji="1" sz="1800" kern="1200">
                          <a:solidFill>
                            <a:schemeClr val="dk1"/>
                          </a:solidFill>
                          <a:latin typeface="Times New Roman"/>
                        </a:defRPr>
                      </a:lvl3pPr>
                      <a:lvl4pPr marL="1371600" algn="l" defTabSz="914400" rtl="0" eaLnBrk="1" latinLnBrk="0" hangingPunct="1">
                        <a:defRPr kumimoji="1" sz="1800" kern="1200">
                          <a:solidFill>
                            <a:schemeClr val="dk1"/>
                          </a:solidFill>
                          <a:latin typeface="Times New Roman"/>
                        </a:defRPr>
                      </a:lvl4pPr>
                      <a:lvl5pPr marL="1828800" algn="l" defTabSz="914400" rtl="0" eaLnBrk="1" latinLnBrk="0" hangingPunct="1">
                        <a:defRPr kumimoji="1" sz="1800" kern="1200">
                          <a:solidFill>
                            <a:schemeClr val="dk1"/>
                          </a:solidFill>
                          <a:latin typeface="Times New Roman"/>
                        </a:defRPr>
                      </a:lvl5pPr>
                      <a:lvl6pPr marL="2286000" algn="l" defTabSz="914400" rtl="0" eaLnBrk="1" latinLnBrk="0" hangingPunct="1">
                        <a:defRPr kumimoji="1" sz="1800" kern="1200">
                          <a:solidFill>
                            <a:schemeClr val="dk1"/>
                          </a:solidFill>
                          <a:latin typeface="Times New Roman"/>
                        </a:defRPr>
                      </a:lvl6pPr>
                      <a:lvl7pPr marL="2743200" algn="l" defTabSz="914400" rtl="0" eaLnBrk="1" latinLnBrk="0" hangingPunct="1">
                        <a:defRPr kumimoji="1" sz="1800" kern="1200">
                          <a:solidFill>
                            <a:schemeClr val="dk1"/>
                          </a:solidFill>
                          <a:latin typeface="Times New Roman"/>
                        </a:defRPr>
                      </a:lvl7pPr>
                      <a:lvl8pPr marL="3200400" algn="l" defTabSz="914400" rtl="0" eaLnBrk="1" latinLnBrk="0" hangingPunct="1">
                        <a:defRPr kumimoji="1" sz="1800" kern="1200">
                          <a:solidFill>
                            <a:schemeClr val="dk1"/>
                          </a:solidFill>
                          <a:latin typeface="Times New Roman"/>
                        </a:defRPr>
                      </a:lvl8pPr>
                      <a:lvl9pPr marL="3657600" algn="l" defTabSz="914400" rtl="0" eaLnBrk="1" latinLnBrk="0" hangingPunct="1">
                        <a:defRPr kumimoji="1"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北九州市</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6D86E"/>
                    </a:solidFill>
                  </a:tcPr>
                </a:tc>
              </a:tr>
              <a:tr h="436761">
                <a:tc>
                  <a:txBody>
                    <a:bodyPr/>
                    <a:lstStyle/>
                    <a:p>
                      <a:pPr algn="ctr"/>
                      <a:r>
                        <a:rPr kumimoji="1" lang="ja-JP" altLang="en-US" sz="2400" b="1" dirty="0" smtClean="0">
                          <a:solidFill>
                            <a:schemeClr val="tx1">
                              <a:lumMod val="75000"/>
                              <a:lumOff val="25000"/>
                            </a:schemeClr>
                          </a:solidFill>
                          <a:effectLst/>
                          <a:latin typeface="HG丸ｺﾞｼｯｸM-PRO" pitchFamily="50" charset="-128"/>
                          <a:ea typeface="HG丸ｺﾞｼｯｸM-PRO" pitchFamily="50" charset="-128"/>
                        </a:rPr>
                        <a:t>久留米高専</a:t>
                      </a:r>
                      <a:endParaRPr kumimoji="1" lang="ja-JP" altLang="en-US" sz="2400" b="1" dirty="0">
                        <a:solidFill>
                          <a:schemeClr val="tx1">
                            <a:lumMod val="75000"/>
                            <a:lumOff val="25000"/>
                          </a:schemeClr>
                        </a:solidFill>
                        <a:effectLst/>
                        <a:latin typeface="HG丸ｺﾞｼｯｸM-PRO" pitchFamily="50" charset="-128"/>
                        <a:ea typeface="HG丸ｺﾞｼｯｸM-PRO"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F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ja-JP" altLang="en-US" sz="2400" b="0" dirty="0" smtClean="0">
                          <a:solidFill>
                            <a:schemeClr val="tx1"/>
                          </a:solidFill>
                          <a:latin typeface="HGP創英角ｺﾞｼｯｸUB" pitchFamily="50" charset="-128"/>
                          <a:ea typeface="HGP創英角ｺﾞｼｯｸUB" pitchFamily="50" charset="-128"/>
                        </a:rPr>
                        <a:t>生産</a:t>
                      </a:r>
                      <a:r>
                        <a:rPr lang="ja-JP" altLang="en-US" sz="2400" b="0" dirty="0" smtClean="0">
                          <a:solidFill>
                            <a:srgbClr val="FF0066"/>
                          </a:solidFill>
                          <a:latin typeface="HGP創英角ｺﾞｼｯｸUB" pitchFamily="50" charset="-128"/>
                          <a:ea typeface="HGP創英角ｺﾞｼｯｸUB" pitchFamily="50" charset="-128"/>
                        </a:rPr>
                        <a:t>６１</a:t>
                      </a:r>
                      <a:r>
                        <a:rPr lang="ja-JP" altLang="en-US" sz="2400" b="0" dirty="0" smtClean="0">
                          <a:solidFill>
                            <a:schemeClr val="tx1"/>
                          </a:solidFill>
                          <a:latin typeface="HGP創英角ｺﾞｼｯｸUB" pitchFamily="50" charset="-128"/>
                          <a:ea typeface="HGP創英角ｺﾞｼｯｸUB" pitchFamily="50" charset="-128"/>
                        </a:rPr>
                        <a:t>・機械</a:t>
                      </a:r>
                      <a:r>
                        <a:rPr lang="ja-JP" altLang="en-US" sz="2400" b="0" dirty="0" smtClean="0">
                          <a:solidFill>
                            <a:srgbClr val="FF0066"/>
                          </a:solidFill>
                          <a:latin typeface="HGP創英角ｺﾞｼｯｸUB" pitchFamily="50" charset="-128"/>
                          <a:ea typeface="HGP創英角ｺﾞｼｯｸUB" pitchFamily="50" charset="-128"/>
                        </a:rPr>
                        <a:t>６３</a:t>
                      </a:r>
                      <a:r>
                        <a:rPr lang="ja-JP" altLang="en-US" sz="2400" b="0" dirty="0" smtClean="0">
                          <a:solidFill>
                            <a:schemeClr val="tx1"/>
                          </a:solidFill>
                          <a:latin typeface="HGP創英角ｺﾞｼｯｸUB" pitchFamily="50" charset="-128"/>
                          <a:ea typeface="HGP創英角ｺﾞｼｯｸUB" pitchFamily="50" charset="-128"/>
                        </a:rPr>
                        <a:t>・情報</a:t>
                      </a:r>
                      <a:r>
                        <a:rPr lang="ja-JP" altLang="en-US" sz="2400" b="0" dirty="0" smtClean="0">
                          <a:solidFill>
                            <a:srgbClr val="FF0066"/>
                          </a:solidFill>
                          <a:latin typeface="HGP創英角ｺﾞｼｯｸUB" pitchFamily="50" charset="-128"/>
                          <a:ea typeface="HGP創英角ｺﾞｼｯｸUB" pitchFamily="50" charset="-128"/>
                        </a:rPr>
                        <a:t>６４</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5F4D4"/>
                    </a:solidFill>
                  </a:tcPr>
                </a:tc>
                <a:tc>
                  <a:txBody>
                    <a:bodyPr/>
                    <a:lstStyle/>
                    <a:p>
                      <a:pPr algn="ctr"/>
                      <a:r>
                        <a:rPr lang="ja-JP" altLang="en-US" sz="2400" b="0" dirty="0" smtClean="0">
                          <a:solidFill>
                            <a:srgbClr val="0000FF"/>
                          </a:solidFill>
                          <a:latin typeface="HGP創英角ｺﾞｼｯｸUB" pitchFamily="50" charset="-128"/>
                          <a:ea typeface="HGP創英角ｺﾞｼｯｸUB" pitchFamily="50" charset="-128"/>
                        </a:rPr>
                        <a:t>３６</a:t>
                      </a:r>
                      <a:endParaRPr lang="ja-JP" altLang="en-US" sz="2400" b="0" dirty="0">
                        <a:solidFill>
                          <a:srgbClr val="0000FF"/>
                        </a:solidFill>
                        <a:latin typeface="HGP創英角ｺﾞｼｯｸUB" pitchFamily="50" charset="-128"/>
                        <a:ea typeface="HGP創英角ｺﾞｼｯｸUB"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5F4D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dirty="0" smtClean="0">
                          <a:solidFill>
                            <a:schemeClr val="tx1">
                              <a:lumMod val="75000"/>
                              <a:lumOff val="25000"/>
                            </a:schemeClr>
                          </a:solidFill>
                          <a:effectLst/>
                          <a:latin typeface="HG丸ｺﾞｼｯｸM-PRO" pitchFamily="50" charset="-128"/>
                          <a:ea typeface="HG丸ｺﾞｼｯｸM-PRO" pitchFamily="50" charset="-128"/>
                        </a:rPr>
                        <a:t>久留米市</a:t>
                      </a: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5F4D4"/>
                    </a:solidFill>
                  </a:tcPr>
                </a:tc>
              </a:tr>
            </a:tbl>
          </a:graphicData>
        </a:graphic>
      </p:graphicFrame>
      <p:sp>
        <p:nvSpPr>
          <p:cNvPr id="30" name="タイトル 1"/>
          <p:cNvSpPr>
            <a:spLocks noGrp="1"/>
          </p:cNvSpPr>
          <p:nvPr>
            <p:ph type="title"/>
          </p:nvPr>
        </p:nvSpPr>
        <p:spPr>
          <a:xfrm>
            <a:off x="666206" y="899962"/>
            <a:ext cx="10136776" cy="863521"/>
          </a:xfrm>
        </p:spPr>
        <p:txBody>
          <a:bodyPr>
            <a:noAutofit/>
          </a:bodyPr>
          <a:lstStyle/>
          <a:p>
            <a:pPr algn="ctr"/>
            <a:r>
              <a:rPr kumimoji="1" lang="ja-JP" altLang="en-US" sz="3500" dirty="0" smtClean="0">
                <a:latin typeface="HGP創英角ｺﾞｼｯｸUB" panose="020B0900000000000000" pitchFamily="50" charset="-128"/>
                <a:ea typeface="HGP創英角ｺﾞｼｯｸUB" panose="020B0900000000000000" pitchFamily="50" charset="-128"/>
              </a:rPr>
              <a:t>福岡県公立一般入試の合格目安</a:t>
            </a:r>
            <a:endParaRPr kumimoji="1" lang="ja-JP" altLang="en-US" sz="3500" dirty="0">
              <a:latin typeface="HGP創英角ｺﾞｼｯｸUB" panose="020B0900000000000000" pitchFamily="50" charset="-128"/>
              <a:ea typeface="HGP創英角ｺﾞｼｯｸUB" panose="020B0900000000000000" pitchFamily="50" charset="-128"/>
            </a:endParaRPr>
          </a:p>
        </p:txBody>
      </p:sp>
      <p:sp>
        <p:nvSpPr>
          <p:cNvPr id="6" name="四角形: 角を丸くする 49">
            <a:extLst>
              <a:ext uri="{FF2B5EF4-FFF2-40B4-BE49-F238E27FC236}">
                <a16:creationId xmlns:a16="http://schemas.microsoft.com/office/drawing/2014/main" xmlns="" id="{910C8761-8C08-4BDD-9827-826609922824}"/>
              </a:ext>
            </a:extLst>
          </p:cNvPr>
          <p:cNvSpPr/>
          <p:nvPr/>
        </p:nvSpPr>
        <p:spPr>
          <a:xfrm>
            <a:off x="7816612" y="4889735"/>
            <a:ext cx="2644983"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latin typeface="ＤＦＰ太丸ゴシック体" panose="020F0800010101010101" pitchFamily="50" charset="-128"/>
                <a:ea typeface="ＤＦＰ太丸ゴシック体" panose="020F0800010101010101" pitchFamily="50" charset="-128"/>
              </a:rPr>
              <a:t>公開テストでは▲７</a:t>
            </a:r>
            <a:endParaRPr kumimoji="1" lang="en-US" altLang="ja-JP" sz="2000" b="1"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2" name="角丸四角形 1"/>
          <p:cNvSpPr/>
          <p:nvPr/>
        </p:nvSpPr>
        <p:spPr>
          <a:xfrm>
            <a:off x="2277826" y="2116182"/>
            <a:ext cx="3913968" cy="474181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a:stCxn id="6" idx="1"/>
          </p:cNvCxnSpPr>
          <p:nvPr/>
        </p:nvCxnSpPr>
        <p:spPr>
          <a:xfrm flipH="1" flipV="1">
            <a:off x="6191795" y="4903802"/>
            <a:ext cx="1624817" cy="289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76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30" name="タイトル 1"/>
          <p:cNvSpPr>
            <a:spLocks noGrp="1"/>
          </p:cNvSpPr>
          <p:nvPr>
            <p:ph type="title"/>
          </p:nvPr>
        </p:nvSpPr>
        <p:spPr>
          <a:xfrm>
            <a:off x="2090059" y="1025066"/>
            <a:ext cx="6244044" cy="921300"/>
          </a:xfrm>
        </p:spPr>
        <p:txBody>
          <a:bodyPr>
            <a:noAutofit/>
          </a:bodyPr>
          <a:lstStyle/>
          <a:p>
            <a:pPr algn="ctr"/>
            <a:r>
              <a:rPr kumimoji="1" lang="ja-JP" altLang="en-US" sz="3400" dirty="0" smtClean="0">
                <a:latin typeface="HGP創英角ｺﾞｼｯｸUB" panose="020B0900000000000000" pitchFamily="50" charset="-128"/>
                <a:ea typeface="HGP創英角ｺﾞｼｯｸUB" panose="020B0900000000000000" pitchFamily="50" charset="-128"/>
              </a:rPr>
              <a:t>調査書の内容について</a:t>
            </a:r>
            <a:endParaRPr kumimoji="1" lang="ja-JP" altLang="en-US" sz="3400" dirty="0">
              <a:latin typeface="HGP創英角ｺﾞｼｯｸUB" panose="020B0900000000000000" pitchFamily="50" charset="-128"/>
              <a:ea typeface="HGP創英角ｺﾞｼｯｸUB" panose="020B0900000000000000" pitchFamily="50" charset="-128"/>
            </a:endParaRPr>
          </a:p>
        </p:txBody>
      </p:sp>
      <p:pic>
        <p:nvPicPr>
          <p:cNvPr id="3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7250" r="75043" b="33657"/>
          <a:stretch/>
        </p:blipFill>
        <p:spPr bwMode="auto">
          <a:xfrm>
            <a:off x="1245905" y="1753610"/>
            <a:ext cx="3663598" cy="1957266"/>
          </a:xfrm>
          <a:prstGeom prst="rect">
            <a:avLst/>
          </a:prstGeom>
          <a:solidFill>
            <a:schemeClr val="bg1"/>
          </a:solidFill>
          <a:ln w="63500">
            <a:solidFill>
              <a:srgbClr val="0000FF"/>
            </a:solidFill>
          </a:ln>
          <a:effectLst/>
        </p:spPr>
      </p:pic>
      <p:pic>
        <p:nvPicPr>
          <p:cNvPr id="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188" t="29912" r="35812" b="18236"/>
          <a:stretch/>
        </p:blipFill>
        <p:spPr bwMode="auto">
          <a:xfrm>
            <a:off x="5486396" y="1779736"/>
            <a:ext cx="5434149" cy="4919335"/>
          </a:xfrm>
          <a:prstGeom prst="rect">
            <a:avLst/>
          </a:prstGeom>
          <a:solidFill>
            <a:schemeClr val="bg1"/>
          </a:solidFill>
          <a:ln w="63500">
            <a:solidFill>
              <a:srgbClr val="0000FF"/>
            </a:solidFill>
          </a:ln>
          <a:effectLst/>
        </p:spPr>
      </p:pic>
      <p:pic>
        <p:nvPicPr>
          <p:cNvPr id="3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263" t="39467" b="23449"/>
          <a:stretch/>
        </p:blipFill>
        <p:spPr bwMode="auto">
          <a:xfrm>
            <a:off x="1116578" y="3856747"/>
            <a:ext cx="3922252" cy="2842324"/>
          </a:xfrm>
          <a:prstGeom prst="rect">
            <a:avLst/>
          </a:prstGeom>
          <a:solidFill>
            <a:schemeClr val="bg1"/>
          </a:solidFill>
          <a:ln w="63500">
            <a:solidFill>
              <a:srgbClr val="0000FF"/>
            </a:solidFill>
          </a:ln>
          <a:effectLst/>
        </p:spPr>
      </p:pic>
    </p:spTree>
    <p:extLst>
      <p:ext uri="{BB962C8B-B14F-4D97-AF65-F5344CB8AC3E}">
        <p14:creationId xmlns:p14="http://schemas.microsoft.com/office/powerpoint/2010/main" val="24191342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13" name="タイトル 1"/>
          <p:cNvSpPr>
            <a:spLocks noGrp="1"/>
          </p:cNvSpPr>
          <p:nvPr>
            <p:ph type="title"/>
          </p:nvPr>
        </p:nvSpPr>
        <p:spPr>
          <a:xfrm>
            <a:off x="613956" y="1129567"/>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公立推薦入試</a:t>
            </a:r>
            <a:r>
              <a:rPr kumimoji="1" lang="ja-JP" altLang="en-US" sz="4800" dirty="0" smtClean="0">
                <a:latin typeface="HGP創英角ｺﾞｼｯｸUB" panose="020B0900000000000000" pitchFamily="50" charset="-128"/>
                <a:ea typeface="HGP創英角ｺﾞｼｯｸUB" panose="020B0900000000000000" pitchFamily="50" charset="-128"/>
              </a:rPr>
              <a:t>の合否判定方法</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角丸四角形 21"/>
          <p:cNvSpPr/>
          <p:nvPr/>
        </p:nvSpPr>
        <p:spPr>
          <a:xfrm>
            <a:off x="404949" y="2024742"/>
            <a:ext cx="11129554" cy="3604969"/>
          </a:xfrm>
          <a:prstGeom prst="roundRect">
            <a:avLst>
              <a:gd name="adj" fmla="val 6933"/>
            </a:avLst>
          </a:prstGeom>
          <a:noFill/>
          <a:ln w="1270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Ins="0" anchor="ctr"/>
          <a:lstStyle>
            <a:lvl1pPr>
              <a:defRPr kumimoji="1">
                <a:solidFill>
                  <a:schemeClr val="tx1"/>
                </a:solidFill>
                <a:latin typeface="Times New Roman" pitchFamily="18" charset="0"/>
                <a:ea typeface="ＭＳ Ｐ明朝" pitchFamily="18" charset="-128"/>
              </a:defRPr>
            </a:lvl1pPr>
            <a:lvl2pPr marL="742950" indent="-285750">
              <a:defRPr kumimoji="1">
                <a:solidFill>
                  <a:schemeClr val="tx1"/>
                </a:solidFill>
                <a:latin typeface="Times New Roman" pitchFamily="18" charset="0"/>
                <a:ea typeface="ＭＳ Ｐ明朝" pitchFamily="18" charset="-128"/>
              </a:defRPr>
            </a:lvl2pPr>
            <a:lvl3pPr marL="1143000" indent="-228600">
              <a:defRPr kumimoji="1">
                <a:solidFill>
                  <a:schemeClr val="tx1"/>
                </a:solidFill>
                <a:latin typeface="Times New Roman" pitchFamily="18" charset="0"/>
                <a:ea typeface="ＭＳ Ｐ明朝" pitchFamily="18" charset="-128"/>
              </a:defRPr>
            </a:lvl3pPr>
            <a:lvl4pPr marL="1600200" indent="-228600">
              <a:defRPr kumimoji="1">
                <a:solidFill>
                  <a:schemeClr val="tx1"/>
                </a:solidFill>
                <a:latin typeface="Times New Roman" pitchFamily="18" charset="0"/>
                <a:ea typeface="ＭＳ Ｐ明朝" pitchFamily="18" charset="-128"/>
              </a:defRPr>
            </a:lvl4pPr>
            <a:lvl5pPr marL="2057400" indent="-228600">
              <a:defRPr kumimoji="1">
                <a:solidFill>
                  <a:schemeClr val="tx1"/>
                </a:solidFill>
                <a:latin typeface="Times New Roman" pitchFamily="18" charset="0"/>
                <a:ea typeface="ＭＳ Ｐ明朝" pitchFamily="18" charset="-128"/>
              </a:defRPr>
            </a:lvl5pPr>
            <a:lvl6pPr marL="2514600" indent="-228600" fontAlgn="base">
              <a:spcBef>
                <a:spcPct val="0"/>
              </a:spcBef>
              <a:spcAft>
                <a:spcPct val="0"/>
              </a:spcAft>
              <a:defRPr kumimoji="1">
                <a:solidFill>
                  <a:schemeClr val="tx1"/>
                </a:solidFill>
                <a:latin typeface="Times New Roman" pitchFamily="18" charset="0"/>
                <a:ea typeface="ＭＳ Ｐ明朝" pitchFamily="18" charset="-128"/>
              </a:defRPr>
            </a:lvl6pPr>
            <a:lvl7pPr marL="2971800" indent="-228600" fontAlgn="base">
              <a:spcBef>
                <a:spcPct val="0"/>
              </a:spcBef>
              <a:spcAft>
                <a:spcPct val="0"/>
              </a:spcAft>
              <a:defRPr kumimoji="1">
                <a:solidFill>
                  <a:schemeClr val="tx1"/>
                </a:solidFill>
                <a:latin typeface="Times New Roman" pitchFamily="18" charset="0"/>
                <a:ea typeface="ＭＳ Ｐ明朝" pitchFamily="18" charset="-128"/>
              </a:defRPr>
            </a:lvl7pPr>
            <a:lvl8pPr marL="3429000" indent="-228600" fontAlgn="base">
              <a:spcBef>
                <a:spcPct val="0"/>
              </a:spcBef>
              <a:spcAft>
                <a:spcPct val="0"/>
              </a:spcAft>
              <a:defRPr kumimoji="1">
                <a:solidFill>
                  <a:schemeClr val="tx1"/>
                </a:solidFill>
                <a:latin typeface="Times New Roman" pitchFamily="18" charset="0"/>
                <a:ea typeface="ＭＳ Ｐ明朝" pitchFamily="18" charset="-128"/>
              </a:defRPr>
            </a:lvl8pPr>
            <a:lvl9pPr marL="3886200" indent="-228600" fontAlgn="base">
              <a:spcBef>
                <a:spcPct val="0"/>
              </a:spcBef>
              <a:spcAft>
                <a:spcPct val="0"/>
              </a:spcAft>
              <a:defRPr kumimoji="1">
                <a:solidFill>
                  <a:schemeClr val="tx1"/>
                </a:solidFill>
                <a:latin typeface="Times New Roman" pitchFamily="18" charset="0"/>
                <a:ea typeface="ＭＳ Ｐ明朝" pitchFamily="18" charset="-128"/>
              </a:defRPr>
            </a:lvl9pPr>
          </a:lstStyle>
          <a:p>
            <a:pPr>
              <a:defRPr/>
            </a:pPr>
            <a:r>
              <a:rPr lang="ja-JP" altLang="en-US" sz="3600" dirty="0" smtClean="0">
                <a:solidFill>
                  <a:srgbClr val="C00000"/>
                </a:solidFill>
                <a:latin typeface="HGP創英角ｺﾞｼｯｸUB" pitchFamily="50" charset="-128"/>
                <a:ea typeface="HGP創英角ｺﾞｼｯｸUB" pitchFamily="50" charset="-128"/>
              </a:rPr>
              <a:t>　「</a:t>
            </a:r>
            <a:r>
              <a:rPr lang="ja-JP" altLang="en-US" sz="3600" dirty="0">
                <a:solidFill>
                  <a:srgbClr val="C00000"/>
                </a:solidFill>
                <a:latin typeface="HGP創英角ｺﾞｼｯｸUB" pitchFamily="50" charset="-128"/>
                <a:ea typeface="HGP創英角ｺﾞｼｯｸUB" pitchFamily="50" charset="-128"/>
              </a:rPr>
              <a:t>面接</a:t>
            </a:r>
            <a:r>
              <a:rPr lang="ja-JP" altLang="en-US" sz="3600" dirty="0" smtClean="0">
                <a:solidFill>
                  <a:srgbClr val="C00000"/>
                </a:solidFill>
                <a:latin typeface="HGP創英角ｺﾞｼｯｸUB" pitchFamily="50" charset="-128"/>
                <a:ea typeface="HGP創英角ｺﾞｼｯｸUB" pitchFamily="50" charset="-128"/>
              </a:rPr>
              <a:t>」→</a:t>
            </a:r>
            <a:r>
              <a:rPr lang="ja-JP" altLang="en-US" sz="3000" dirty="0">
                <a:solidFill>
                  <a:srgbClr val="C00000"/>
                </a:solidFill>
                <a:latin typeface="HGP創英角ｺﾞｼｯｸUB" pitchFamily="50" charset="-128"/>
                <a:ea typeface="HGP創英角ｺﾞｼｯｸUB" pitchFamily="50" charset="-128"/>
              </a:rPr>
              <a:t>グループ面接２０分程度</a:t>
            </a:r>
            <a:r>
              <a:rPr lang="ja-JP" altLang="en-US" sz="3000" dirty="0" smtClean="0">
                <a:solidFill>
                  <a:srgbClr val="C00000"/>
                </a:solidFill>
                <a:latin typeface="HGP創英角ｺﾞｼｯｸUB" pitchFamily="50" charset="-128"/>
                <a:ea typeface="HGP創英角ｺﾞｼｯｸUB" pitchFamily="50" charset="-128"/>
              </a:rPr>
              <a:t>。</a:t>
            </a:r>
            <a:endParaRPr lang="en-US" altLang="ja-JP" sz="3000" dirty="0" smtClean="0">
              <a:solidFill>
                <a:srgbClr val="C00000"/>
              </a:solidFill>
              <a:latin typeface="HGP創英角ｺﾞｼｯｸUB" pitchFamily="50" charset="-128"/>
              <a:ea typeface="HGP創英角ｺﾞｼｯｸUB" pitchFamily="50" charset="-128"/>
            </a:endParaRPr>
          </a:p>
          <a:p>
            <a:pPr>
              <a:defRPr/>
            </a:pPr>
            <a:r>
              <a:rPr lang="ja-JP" altLang="en-US" sz="3000" dirty="0">
                <a:solidFill>
                  <a:srgbClr val="C00000"/>
                </a:solidFill>
                <a:latin typeface="HGP創英角ｺﾞｼｯｸUB" pitchFamily="50" charset="-128"/>
                <a:ea typeface="HGP創英角ｺﾞｼｯｸUB" pitchFamily="50" charset="-128"/>
              </a:rPr>
              <a:t>　</a:t>
            </a:r>
            <a:r>
              <a:rPr lang="ja-JP" altLang="en-US" sz="3000" dirty="0" smtClean="0">
                <a:solidFill>
                  <a:srgbClr val="C00000"/>
                </a:solidFill>
                <a:latin typeface="HGP創英角ｺﾞｼｯｸUB" pitchFamily="50" charset="-128"/>
                <a:ea typeface="HGP創英角ｺﾞｼｯｸUB" pitchFamily="50" charset="-128"/>
              </a:rPr>
              <a:t>　　　　　　　＊福岡工業・高専は個人面接</a:t>
            </a:r>
            <a:endParaRPr lang="en-US" altLang="ja-JP" sz="3000" dirty="0" smtClean="0">
              <a:solidFill>
                <a:srgbClr val="C00000"/>
              </a:solidFill>
              <a:latin typeface="HGP創英角ｺﾞｼｯｸUB" pitchFamily="50" charset="-128"/>
              <a:ea typeface="HGP創英角ｺﾞｼｯｸUB" pitchFamily="50" charset="-128"/>
            </a:endParaRPr>
          </a:p>
          <a:p>
            <a:pPr>
              <a:defRPr/>
            </a:pPr>
            <a:endParaRPr lang="en-US" altLang="ja-JP" sz="3600" dirty="0" smtClean="0">
              <a:solidFill>
                <a:srgbClr val="C00000"/>
              </a:solidFill>
              <a:latin typeface="HGP創英角ｺﾞｼｯｸUB" pitchFamily="50" charset="-128"/>
              <a:ea typeface="HGP創英角ｺﾞｼｯｸUB" pitchFamily="50" charset="-128"/>
            </a:endParaRPr>
          </a:p>
          <a:p>
            <a:pPr>
              <a:defRPr/>
            </a:pPr>
            <a:r>
              <a:rPr lang="ja-JP" altLang="en-US" sz="3600" dirty="0" smtClean="0">
                <a:solidFill>
                  <a:srgbClr val="C00000"/>
                </a:solidFill>
                <a:latin typeface="HGP創英角ｺﾞｼｯｸUB" pitchFamily="50" charset="-128"/>
                <a:ea typeface="HGP創英角ｺﾞｼｯｸUB" pitchFamily="50" charset="-128"/>
              </a:rPr>
              <a:t>　「調査書」→</a:t>
            </a:r>
            <a:r>
              <a:rPr lang="ja-JP" altLang="en-US" sz="3000" dirty="0" smtClean="0">
                <a:solidFill>
                  <a:srgbClr val="C00000"/>
                </a:solidFill>
                <a:latin typeface="HGP創英角ｺﾞｼｯｸUB" pitchFamily="50" charset="-128"/>
                <a:ea typeface="HGP創英角ｺﾞｼｯｸUB" pitchFamily="50" charset="-128"/>
              </a:rPr>
              <a:t>内申点・部活動成績など。</a:t>
            </a:r>
            <a:endParaRPr lang="en-US" altLang="ja-JP" sz="3000" dirty="0" smtClean="0">
              <a:solidFill>
                <a:srgbClr val="C00000"/>
              </a:solidFill>
              <a:latin typeface="HGP創英角ｺﾞｼｯｸUB" pitchFamily="50" charset="-128"/>
              <a:ea typeface="HGP創英角ｺﾞｼｯｸUB" pitchFamily="50" charset="-128"/>
            </a:endParaRPr>
          </a:p>
          <a:p>
            <a:pPr>
              <a:defRPr/>
            </a:pPr>
            <a:endParaRPr lang="en-US" altLang="ja-JP" sz="3000" dirty="0" smtClean="0">
              <a:solidFill>
                <a:srgbClr val="C00000"/>
              </a:solidFill>
              <a:latin typeface="HGP創英角ｺﾞｼｯｸUB" pitchFamily="50" charset="-128"/>
              <a:ea typeface="HGP創英角ｺﾞｼｯｸUB" pitchFamily="50" charset="-128"/>
            </a:endParaRPr>
          </a:p>
          <a:p>
            <a:pPr>
              <a:defRPr/>
            </a:pPr>
            <a:r>
              <a:rPr lang="ja-JP" altLang="en-US" sz="3600" dirty="0">
                <a:solidFill>
                  <a:srgbClr val="C00000"/>
                </a:solidFill>
                <a:latin typeface="HGP創英角ｺﾞｼｯｸUB" pitchFamily="50" charset="-128"/>
                <a:ea typeface="HGP創英角ｺﾞｼｯｸUB" pitchFamily="50" charset="-128"/>
              </a:rPr>
              <a:t>　</a:t>
            </a:r>
            <a:r>
              <a:rPr lang="ja-JP" altLang="en-US" sz="3600" dirty="0" smtClean="0">
                <a:solidFill>
                  <a:srgbClr val="C00000"/>
                </a:solidFill>
                <a:latin typeface="HGP創英角ｺﾞｼｯｸUB" pitchFamily="50" charset="-128"/>
                <a:ea typeface="HGP創英角ｺﾞｼｯｸUB" pitchFamily="50" charset="-128"/>
              </a:rPr>
              <a:t>「小論文」→</a:t>
            </a:r>
            <a:r>
              <a:rPr lang="ja-JP" altLang="en-US" sz="3000" dirty="0" smtClean="0">
                <a:solidFill>
                  <a:srgbClr val="C00000"/>
                </a:solidFill>
                <a:latin typeface="HGP創英角ｺﾞｼｯｸUB" pitchFamily="50" charset="-128"/>
                <a:ea typeface="HGP創英角ｺﾞｼｯｸUB" pitchFamily="50" charset="-128"/>
              </a:rPr>
              <a:t>対策の必要あり！</a:t>
            </a:r>
            <a:r>
              <a:rPr lang="ja-JP" altLang="en-US" sz="3600" dirty="0" smtClean="0">
                <a:solidFill>
                  <a:srgbClr val="C00000"/>
                </a:solidFill>
                <a:latin typeface="HGP創英角ｺﾞｼｯｸUB" pitchFamily="50" charset="-128"/>
                <a:ea typeface="HGP創英角ｺﾞｼｯｸUB" pitchFamily="50" charset="-128"/>
              </a:rPr>
              <a:t>　　　</a:t>
            </a:r>
            <a:endParaRPr lang="ja-JP" altLang="en-US" sz="3600" i="1" dirty="0" smtClean="0">
              <a:solidFill>
                <a:srgbClr val="C00000"/>
              </a:solidFill>
              <a:latin typeface="HGP創英角ｺﾞｼｯｸUB" pitchFamily="50" charset="-128"/>
              <a:ea typeface="HGP創英角ｺﾞｼｯｸUB" pitchFamily="50" charset="-128"/>
            </a:endParaRPr>
          </a:p>
        </p:txBody>
      </p:sp>
      <p:sp>
        <p:nvSpPr>
          <p:cNvPr id="30" name="AutoShape 12"/>
          <p:cNvSpPr>
            <a:spLocks/>
          </p:cNvSpPr>
          <p:nvPr/>
        </p:nvSpPr>
        <p:spPr bwMode="auto">
          <a:xfrm>
            <a:off x="570699" y="2403566"/>
            <a:ext cx="243263" cy="2978331"/>
          </a:xfrm>
          <a:prstGeom prst="leftBrace">
            <a:avLst>
              <a:gd name="adj1" fmla="val 74834"/>
              <a:gd name="adj2" fmla="val 50000"/>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endParaRPr lang="ja-JP" altLang="en-US">
              <a:solidFill>
                <a:srgbClr val="C40000"/>
              </a:solidFill>
              <a:ea typeface="HGP創英角ｺﾞｼｯｸUB" pitchFamily="50" charset="-128"/>
            </a:endParaRPr>
          </a:p>
        </p:txBody>
      </p:sp>
      <p:sp>
        <p:nvSpPr>
          <p:cNvPr id="31" name="Text Box 10"/>
          <p:cNvSpPr txBox="1">
            <a:spLocks noChangeArrowheads="1"/>
          </p:cNvSpPr>
          <p:nvPr/>
        </p:nvSpPr>
        <p:spPr bwMode="auto">
          <a:xfrm>
            <a:off x="1358537" y="5629711"/>
            <a:ext cx="9261566" cy="646331"/>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0000"/>
                </a:solidFill>
                <a:ea typeface="HGP創英角ｺﾞｼｯｸUB" pitchFamily="50" charset="-128"/>
              </a:rPr>
              <a:t>面接・小論文については対策をしていきます！</a:t>
            </a:r>
            <a:endParaRPr lang="ja-JP" altLang="en-US" sz="3600" dirty="0">
              <a:solidFill>
                <a:srgbClr val="FF0000"/>
              </a:solidFill>
              <a:ea typeface="HGP創英角ｺﾞｼｯｸUB" pitchFamily="50" charset="-128"/>
            </a:endParaRPr>
          </a:p>
        </p:txBody>
      </p:sp>
    </p:spTree>
    <p:extLst>
      <p:ext uri="{BB962C8B-B14F-4D97-AF65-F5344CB8AC3E}">
        <p14:creationId xmlns:p14="http://schemas.microsoft.com/office/powerpoint/2010/main" val="41137461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13" name="タイトル 1"/>
          <p:cNvSpPr>
            <a:spLocks noGrp="1"/>
          </p:cNvSpPr>
          <p:nvPr>
            <p:ph type="title"/>
          </p:nvPr>
        </p:nvSpPr>
        <p:spPr>
          <a:xfrm>
            <a:off x="613956" y="1129567"/>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高専一般入試</a:t>
            </a:r>
            <a:r>
              <a:rPr kumimoji="1" lang="ja-JP" altLang="en-US" sz="4800" dirty="0" smtClean="0">
                <a:latin typeface="HGP創英角ｺﾞｼｯｸUB" panose="020B0900000000000000" pitchFamily="50" charset="-128"/>
                <a:ea typeface="HGP創英角ｺﾞｼｯｸUB" panose="020B0900000000000000" pitchFamily="50" charset="-128"/>
              </a:rPr>
              <a:t>の合否判定方法</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角丸四角形 21"/>
          <p:cNvSpPr/>
          <p:nvPr/>
        </p:nvSpPr>
        <p:spPr>
          <a:xfrm>
            <a:off x="404949" y="1972490"/>
            <a:ext cx="11129554" cy="3604969"/>
          </a:xfrm>
          <a:prstGeom prst="roundRect">
            <a:avLst>
              <a:gd name="adj" fmla="val 6933"/>
            </a:avLst>
          </a:prstGeom>
          <a:noFill/>
          <a:ln w="1270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Ins="0" anchor="ctr"/>
          <a:lstStyle>
            <a:lvl1pPr>
              <a:defRPr kumimoji="1">
                <a:solidFill>
                  <a:schemeClr val="tx1"/>
                </a:solidFill>
                <a:latin typeface="Times New Roman" pitchFamily="18" charset="0"/>
                <a:ea typeface="ＭＳ Ｐ明朝" pitchFamily="18" charset="-128"/>
              </a:defRPr>
            </a:lvl1pPr>
            <a:lvl2pPr marL="742950" indent="-285750">
              <a:defRPr kumimoji="1">
                <a:solidFill>
                  <a:schemeClr val="tx1"/>
                </a:solidFill>
                <a:latin typeface="Times New Roman" pitchFamily="18" charset="0"/>
                <a:ea typeface="ＭＳ Ｐ明朝" pitchFamily="18" charset="-128"/>
              </a:defRPr>
            </a:lvl2pPr>
            <a:lvl3pPr marL="1143000" indent="-228600">
              <a:defRPr kumimoji="1">
                <a:solidFill>
                  <a:schemeClr val="tx1"/>
                </a:solidFill>
                <a:latin typeface="Times New Roman" pitchFamily="18" charset="0"/>
                <a:ea typeface="ＭＳ Ｐ明朝" pitchFamily="18" charset="-128"/>
              </a:defRPr>
            </a:lvl3pPr>
            <a:lvl4pPr marL="1600200" indent="-228600">
              <a:defRPr kumimoji="1">
                <a:solidFill>
                  <a:schemeClr val="tx1"/>
                </a:solidFill>
                <a:latin typeface="Times New Roman" pitchFamily="18" charset="0"/>
                <a:ea typeface="ＭＳ Ｐ明朝" pitchFamily="18" charset="-128"/>
              </a:defRPr>
            </a:lvl4pPr>
            <a:lvl5pPr marL="2057400" indent="-228600">
              <a:defRPr kumimoji="1">
                <a:solidFill>
                  <a:schemeClr val="tx1"/>
                </a:solidFill>
                <a:latin typeface="Times New Roman" pitchFamily="18" charset="0"/>
                <a:ea typeface="ＭＳ Ｐ明朝" pitchFamily="18" charset="-128"/>
              </a:defRPr>
            </a:lvl5pPr>
            <a:lvl6pPr marL="2514600" indent="-228600" fontAlgn="base">
              <a:spcBef>
                <a:spcPct val="0"/>
              </a:spcBef>
              <a:spcAft>
                <a:spcPct val="0"/>
              </a:spcAft>
              <a:defRPr kumimoji="1">
                <a:solidFill>
                  <a:schemeClr val="tx1"/>
                </a:solidFill>
                <a:latin typeface="Times New Roman" pitchFamily="18" charset="0"/>
                <a:ea typeface="ＭＳ Ｐ明朝" pitchFamily="18" charset="-128"/>
              </a:defRPr>
            </a:lvl6pPr>
            <a:lvl7pPr marL="2971800" indent="-228600" fontAlgn="base">
              <a:spcBef>
                <a:spcPct val="0"/>
              </a:spcBef>
              <a:spcAft>
                <a:spcPct val="0"/>
              </a:spcAft>
              <a:defRPr kumimoji="1">
                <a:solidFill>
                  <a:schemeClr val="tx1"/>
                </a:solidFill>
                <a:latin typeface="Times New Roman" pitchFamily="18" charset="0"/>
                <a:ea typeface="ＭＳ Ｐ明朝" pitchFamily="18" charset="-128"/>
              </a:defRPr>
            </a:lvl7pPr>
            <a:lvl8pPr marL="3429000" indent="-228600" fontAlgn="base">
              <a:spcBef>
                <a:spcPct val="0"/>
              </a:spcBef>
              <a:spcAft>
                <a:spcPct val="0"/>
              </a:spcAft>
              <a:defRPr kumimoji="1">
                <a:solidFill>
                  <a:schemeClr val="tx1"/>
                </a:solidFill>
                <a:latin typeface="Times New Roman" pitchFamily="18" charset="0"/>
                <a:ea typeface="ＭＳ Ｐ明朝" pitchFamily="18" charset="-128"/>
              </a:defRPr>
            </a:lvl8pPr>
            <a:lvl9pPr marL="3886200" indent="-228600" fontAlgn="base">
              <a:spcBef>
                <a:spcPct val="0"/>
              </a:spcBef>
              <a:spcAft>
                <a:spcPct val="0"/>
              </a:spcAft>
              <a:defRPr kumimoji="1">
                <a:solidFill>
                  <a:schemeClr val="tx1"/>
                </a:solidFill>
                <a:latin typeface="Times New Roman" pitchFamily="18" charset="0"/>
                <a:ea typeface="ＭＳ Ｐ明朝" pitchFamily="18" charset="-128"/>
              </a:defRPr>
            </a:lvl9pPr>
          </a:lstStyle>
          <a:p>
            <a:pPr>
              <a:defRPr/>
            </a:pPr>
            <a:r>
              <a:rPr lang="ja-JP" altLang="en-US" sz="3600" dirty="0" smtClean="0">
                <a:solidFill>
                  <a:srgbClr val="C00000"/>
                </a:solidFill>
                <a:latin typeface="HGP創英角ｺﾞｼｯｸUB" pitchFamily="50" charset="-128"/>
                <a:ea typeface="HGP創英角ｺﾞｼｯｸUB" pitchFamily="50" charset="-128"/>
              </a:rPr>
              <a:t>　「学力試験」→</a:t>
            </a:r>
            <a:r>
              <a:rPr lang="ja-JP" altLang="en-US" sz="3000" dirty="0" smtClean="0">
                <a:solidFill>
                  <a:srgbClr val="C00000"/>
                </a:solidFill>
                <a:latin typeface="HGP創英角ｺﾞｼｯｸUB" pitchFamily="50" charset="-128"/>
                <a:ea typeface="HGP創英角ｺﾞｼｯｸUB" pitchFamily="50" charset="-128"/>
              </a:rPr>
              <a:t>５教科すべてマークシート方式</a:t>
            </a:r>
            <a:endParaRPr lang="en-US" altLang="ja-JP" sz="3000" dirty="0" smtClean="0">
              <a:solidFill>
                <a:srgbClr val="C00000"/>
              </a:solidFill>
              <a:latin typeface="HGP創英角ｺﾞｼｯｸUB" pitchFamily="50" charset="-128"/>
              <a:ea typeface="HGP創英角ｺﾞｼｯｸUB" pitchFamily="50" charset="-128"/>
            </a:endParaRPr>
          </a:p>
          <a:p>
            <a:pPr>
              <a:defRPr/>
            </a:pPr>
            <a:endParaRPr lang="en-US" altLang="ja-JP" sz="3600" dirty="0" smtClean="0">
              <a:solidFill>
                <a:srgbClr val="C00000"/>
              </a:solidFill>
              <a:latin typeface="HGP創英角ｺﾞｼｯｸUB" pitchFamily="50" charset="-128"/>
              <a:ea typeface="HGP創英角ｺﾞｼｯｸUB" pitchFamily="50" charset="-128"/>
            </a:endParaRPr>
          </a:p>
          <a:p>
            <a:pPr>
              <a:defRPr/>
            </a:pPr>
            <a:r>
              <a:rPr lang="ja-JP" altLang="en-US" sz="3600" dirty="0" smtClean="0">
                <a:solidFill>
                  <a:srgbClr val="C00000"/>
                </a:solidFill>
                <a:latin typeface="HGP創英角ｺﾞｼｯｸUB" pitchFamily="50" charset="-128"/>
                <a:ea typeface="HGP創英角ｺﾞｼｯｸUB" pitchFamily="50" charset="-128"/>
              </a:rPr>
              <a:t>　「調査書」→</a:t>
            </a:r>
            <a:r>
              <a:rPr lang="ja-JP" altLang="en-US" sz="3000" dirty="0" smtClean="0">
                <a:solidFill>
                  <a:srgbClr val="C00000"/>
                </a:solidFill>
                <a:latin typeface="HGP創英角ｺﾞｼｯｸUB" pitchFamily="50" charset="-128"/>
                <a:ea typeface="HGP創英角ｺﾞｼｯｸUB" pitchFamily="50" charset="-128"/>
              </a:rPr>
              <a:t>内申点・部活動成績など。</a:t>
            </a:r>
            <a:endParaRPr lang="en-US" altLang="ja-JP" sz="3000" dirty="0" smtClean="0">
              <a:solidFill>
                <a:srgbClr val="C00000"/>
              </a:solidFill>
              <a:latin typeface="HGP創英角ｺﾞｼｯｸUB" pitchFamily="50" charset="-128"/>
              <a:ea typeface="HGP創英角ｺﾞｼｯｸUB" pitchFamily="50" charset="-128"/>
            </a:endParaRPr>
          </a:p>
          <a:p>
            <a:pPr>
              <a:defRPr/>
            </a:pPr>
            <a:endParaRPr lang="en-US" altLang="ja-JP" sz="3000" dirty="0" smtClean="0">
              <a:solidFill>
                <a:srgbClr val="C00000"/>
              </a:solidFill>
              <a:latin typeface="HGP創英角ｺﾞｼｯｸUB" pitchFamily="50" charset="-128"/>
              <a:ea typeface="HGP創英角ｺﾞｼｯｸUB" pitchFamily="50" charset="-128"/>
            </a:endParaRPr>
          </a:p>
        </p:txBody>
      </p:sp>
      <p:sp>
        <p:nvSpPr>
          <p:cNvPr id="30" name="AutoShape 12"/>
          <p:cNvSpPr>
            <a:spLocks/>
          </p:cNvSpPr>
          <p:nvPr/>
        </p:nvSpPr>
        <p:spPr bwMode="auto">
          <a:xfrm>
            <a:off x="570699" y="2508069"/>
            <a:ext cx="243263" cy="2429691"/>
          </a:xfrm>
          <a:prstGeom prst="leftBrace">
            <a:avLst>
              <a:gd name="adj1" fmla="val 74834"/>
              <a:gd name="adj2" fmla="val 50000"/>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endParaRPr lang="ja-JP" altLang="en-US">
              <a:solidFill>
                <a:srgbClr val="C40000"/>
              </a:solidFill>
              <a:ea typeface="HGP創英角ｺﾞｼｯｸUB" pitchFamily="50" charset="-128"/>
            </a:endParaRPr>
          </a:p>
        </p:txBody>
      </p:sp>
      <p:sp>
        <p:nvSpPr>
          <p:cNvPr id="31" name="Text Box 10"/>
          <p:cNvSpPr txBox="1">
            <a:spLocks noChangeArrowheads="1"/>
          </p:cNvSpPr>
          <p:nvPr/>
        </p:nvSpPr>
        <p:spPr bwMode="auto">
          <a:xfrm>
            <a:off x="1939831" y="4937760"/>
            <a:ext cx="7563394" cy="1477328"/>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spcBef>
                <a:spcPct val="50000"/>
              </a:spcBef>
            </a:pPr>
            <a:r>
              <a:rPr lang="ja-JP" altLang="en-US" sz="3600" dirty="0" smtClean="0">
                <a:solidFill>
                  <a:srgbClr val="FF0000"/>
                </a:solidFill>
                <a:ea typeface="HGP創英角ｺﾞｼｯｸUB" pitchFamily="50" charset="-128"/>
              </a:rPr>
              <a:t>福岡県公立入試の問題と異なります</a:t>
            </a:r>
            <a:endParaRPr lang="en-US" altLang="ja-JP" sz="3600" dirty="0" smtClean="0">
              <a:solidFill>
                <a:srgbClr val="FF0000"/>
              </a:solidFill>
              <a:ea typeface="HGP創英角ｺﾞｼｯｸUB" pitchFamily="50" charset="-128"/>
            </a:endParaRPr>
          </a:p>
          <a:p>
            <a:pPr algn="ctr" eaLnBrk="1" hangingPunct="1">
              <a:spcBef>
                <a:spcPct val="50000"/>
              </a:spcBef>
            </a:pPr>
            <a:r>
              <a:rPr lang="ja-JP" altLang="en-US" sz="3600" dirty="0" smtClean="0">
                <a:solidFill>
                  <a:srgbClr val="FF0000"/>
                </a:solidFill>
                <a:ea typeface="HGP創英角ｺﾞｼｯｸUB" pitchFamily="50" charset="-128"/>
              </a:rPr>
              <a:t>個別の対策が必要不可欠です。</a:t>
            </a:r>
            <a:endParaRPr lang="ja-JP" altLang="en-US" sz="3600" dirty="0">
              <a:solidFill>
                <a:srgbClr val="FF0000"/>
              </a:solidFill>
              <a:ea typeface="HGP創英角ｺﾞｼｯｸUB" pitchFamily="50" charset="-128"/>
            </a:endParaRPr>
          </a:p>
        </p:txBody>
      </p:sp>
    </p:spTree>
    <p:extLst>
      <p:ext uri="{BB962C8B-B14F-4D97-AF65-F5344CB8AC3E}">
        <p14:creationId xmlns:p14="http://schemas.microsoft.com/office/powerpoint/2010/main" val="31074988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13" name="タイトル 1"/>
          <p:cNvSpPr>
            <a:spLocks noGrp="1"/>
          </p:cNvSpPr>
          <p:nvPr>
            <p:ph type="title"/>
          </p:nvPr>
        </p:nvSpPr>
        <p:spPr>
          <a:xfrm>
            <a:off x="613956" y="1129567"/>
            <a:ext cx="10136776" cy="990600"/>
          </a:xfrm>
        </p:spPr>
        <p:txBody>
          <a:bodyPr>
            <a:noAutofit/>
          </a:bodyPr>
          <a:lstStyle/>
          <a:p>
            <a:pPr algn="ctr"/>
            <a:r>
              <a:rPr lang="ja-JP" altLang="en-US" sz="4800" dirty="0">
                <a:latin typeface="HGP創英角ｺﾞｼｯｸUB" panose="020B0900000000000000" pitchFamily="50" charset="-128"/>
                <a:ea typeface="HGP創英角ｺﾞｼｯｸUB" panose="020B0900000000000000" pitchFamily="50" charset="-128"/>
              </a:rPr>
              <a:t>高専</a:t>
            </a:r>
            <a:r>
              <a:rPr lang="ja-JP" altLang="en-US" sz="4800" dirty="0" smtClean="0">
                <a:latin typeface="HGP創英角ｺﾞｼｯｸUB" panose="020B0900000000000000" pitchFamily="50" charset="-128"/>
                <a:ea typeface="HGP創英角ｺﾞｼｯｸUB" panose="020B0900000000000000" pitchFamily="50" charset="-128"/>
              </a:rPr>
              <a:t>推薦入試</a:t>
            </a:r>
            <a:r>
              <a:rPr kumimoji="1" lang="ja-JP" altLang="en-US" sz="4800" dirty="0" smtClean="0">
                <a:latin typeface="HGP創英角ｺﾞｼｯｸUB" panose="020B0900000000000000" pitchFamily="50" charset="-128"/>
                <a:ea typeface="HGP創英角ｺﾞｼｯｸUB" panose="020B0900000000000000" pitchFamily="50" charset="-128"/>
              </a:rPr>
              <a:t>の合否判定方法</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角丸四角形 21"/>
          <p:cNvSpPr/>
          <p:nvPr/>
        </p:nvSpPr>
        <p:spPr>
          <a:xfrm>
            <a:off x="404949" y="1972490"/>
            <a:ext cx="11286308" cy="3604969"/>
          </a:xfrm>
          <a:prstGeom prst="roundRect">
            <a:avLst>
              <a:gd name="adj" fmla="val 6933"/>
            </a:avLst>
          </a:prstGeom>
          <a:noFill/>
          <a:ln w="1270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Ins="0" anchor="ctr"/>
          <a:lstStyle>
            <a:lvl1pPr>
              <a:defRPr kumimoji="1">
                <a:solidFill>
                  <a:schemeClr val="tx1"/>
                </a:solidFill>
                <a:latin typeface="Times New Roman" pitchFamily="18" charset="0"/>
                <a:ea typeface="ＭＳ Ｐ明朝" pitchFamily="18" charset="-128"/>
              </a:defRPr>
            </a:lvl1pPr>
            <a:lvl2pPr marL="742950" indent="-285750">
              <a:defRPr kumimoji="1">
                <a:solidFill>
                  <a:schemeClr val="tx1"/>
                </a:solidFill>
                <a:latin typeface="Times New Roman" pitchFamily="18" charset="0"/>
                <a:ea typeface="ＭＳ Ｐ明朝" pitchFamily="18" charset="-128"/>
              </a:defRPr>
            </a:lvl2pPr>
            <a:lvl3pPr marL="1143000" indent="-228600">
              <a:defRPr kumimoji="1">
                <a:solidFill>
                  <a:schemeClr val="tx1"/>
                </a:solidFill>
                <a:latin typeface="Times New Roman" pitchFamily="18" charset="0"/>
                <a:ea typeface="ＭＳ Ｐ明朝" pitchFamily="18" charset="-128"/>
              </a:defRPr>
            </a:lvl3pPr>
            <a:lvl4pPr marL="1600200" indent="-228600">
              <a:defRPr kumimoji="1">
                <a:solidFill>
                  <a:schemeClr val="tx1"/>
                </a:solidFill>
                <a:latin typeface="Times New Roman" pitchFamily="18" charset="0"/>
                <a:ea typeface="ＭＳ Ｐ明朝" pitchFamily="18" charset="-128"/>
              </a:defRPr>
            </a:lvl4pPr>
            <a:lvl5pPr marL="2057400" indent="-228600">
              <a:defRPr kumimoji="1">
                <a:solidFill>
                  <a:schemeClr val="tx1"/>
                </a:solidFill>
                <a:latin typeface="Times New Roman" pitchFamily="18" charset="0"/>
                <a:ea typeface="ＭＳ Ｐ明朝" pitchFamily="18" charset="-128"/>
              </a:defRPr>
            </a:lvl5pPr>
            <a:lvl6pPr marL="2514600" indent="-228600" fontAlgn="base">
              <a:spcBef>
                <a:spcPct val="0"/>
              </a:spcBef>
              <a:spcAft>
                <a:spcPct val="0"/>
              </a:spcAft>
              <a:defRPr kumimoji="1">
                <a:solidFill>
                  <a:schemeClr val="tx1"/>
                </a:solidFill>
                <a:latin typeface="Times New Roman" pitchFamily="18" charset="0"/>
                <a:ea typeface="ＭＳ Ｐ明朝" pitchFamily="18" charset="-128"/>
              </a:defRPr>
            </a:lvl6pPr>
            <a:lvl7pPr marL="2971800" indent="-228600" fontAlgn="base">
              <a:spcBef>
                <a:spcPct val="0"/>
              </a:spcBef>
              <a:spcAft>
                <a:spcPct val="0"/>
              </a:spcAft>
              <a:defRPr kumimoji="1">
                <a:solidFill>
                  <a:schemeClr val="tx1"/>
                </a:solidFill>
                <a:latin typeface="Times New Roman" pitchFamily="18" charset="0"/>
                <a:ea typeface="ＭＳ Ｐ明朝" pitchFamily="18" charset="-128"/>
              </a:defRPr>
            </a:lvl7pPr>
            <a:lvl8pPr marL="3429000" indent="-228600" fontAlgn="base">
              <a:spcBef>
                <a:spcPct val="0"/>
              </a:spcBef>
              <a:spcAft>
                <a:spcPct val="0"/>
              </a:spcAft>
              <a:defRPr kumimoji="1">
                <a:solidFill>
                  <a:schemeClr val="tx1"/>
                </a:solidFill>
                <a:latin typeface="Times New Roman" pitchFamily="18" charset="0"/>
                <a:ea typeface="ＭＳ Ｐ明朝" pitchFamily="18" charset="-128"/>
              </a:defRPr>
            </a:lvl8pPr>
            <a:lvl9pPr marL="3886200" indent="-228600" fontAlgn="base">
              <a:spcBef>
                <a:spcPct val="0"/>
              </a:spcBef>
              <a:spcAft>
                <a:spcPct val="0"/>
              </a:spcAft>
              <a:defRPr kumimoji="1">
                <a:solidFill>
                  <a:schemeClr val="tx1"/>
                </a:solidFill>
                <a:latin typeface="Times New Roman" pitchFamily="18" charset="0"/>
                <a:ea typeface="ＭＳ Ｐ明朝" pitchFamily="18" charset="-128"/>
              </a:defRPr>
            </a:lvl9pPr>
          </a:lstStyle>
          <a:p>
            <a:pPr>
              <a:defRPr/>
            </a:pPr>
            <a:r>
              <a:rPr lang="ja-JP" altLang="en-US" sz="3600" dirty="0" smtClean="0">
                <a:solidFill>
                  <a:srgbClr val="C00000"/>
                </a:solidFill>
                <a:latin typeface="HGP創英角ｺﾞｼｯｸUB" pitchFamily="50" charset="-128"/>
                <a:ea typeface="HGP創英角ｺﾞｼｯｸUB" pitchFamily="50" charset="-128"/>
              </a:rPr>
              <a:t>　「</a:t>
            </a:r>
            <a:r>
              <a:rPr lang="ja-JP" altLang="en-US" sz="3600" dirty="0">
                <a:solidFill>
                  <a:srgbClr val="C00000"/>
                </a:solidFill>
                <a:latin typeface="HGP創英角ｺﾞｼｯｸUB" pitchFamily="50" charset="-128"/>
                <a:ea typeface="HGP創英角ｺﾞｼｯｸUB" pitchFamily="50" charset="-128"/>
              </a:rPr>
              <a:t>面接</a:t>
            </a:r>
            <a:r>
              <a:rPr lang="ja-JP" altLang="en-US" sz="3600" dirty="0" smtClean="0">
                <a:solidFill>
                  <a:srgbClr val="C00000"/>
                </a:solidFill>
                <a:latin typeface="HGP創英角ｺﾞｼｯｸUB" pitchFamily="50" charset="-128"/>
                <a:ea typeface="HGP創英角ｺﾞｼｯｸUB" pitchFamily="50" charset="-128"/>
              </a:rPr>
              <a:t>」→</a:t>
            </a:r>
            <a:r>
              <a:rPr lang="ja-JP" altLang="en-US" sz="3000" dirty="0">
                <a:solidFill>
                  <a:srgbClr val="C00000"/>
                </a:solidFill>
                <a:latin typeface="HGP創英角ｺﾞｼｯｸUB" pitchFamily="50" charset="-128"/>
                <a:ea typeface="HGP創英角ｺﾞｼｯｸUB" pitchFamily="50" charset="-128"/>
              </a:rPr>
              <a:t>個人</a:t>
            </a:r>
            <a:r>
              <a:rPr lang="ja-JP" altLang="en-US" sz="3000" dirty="0" smtClean="0">
                <a:solidFill>
                  <a:srgbClr val="C00000"/>
                </a:solidFill>
                <a:latin typeface="HGP創英角ｺﾞｼｯｸUB" pitchFamily="50" charset="-128"/>
                <a:ea typeface="HGP創英角ｺﾞｼｯｸUB" pitchFamily="50" charset="-128"/>
              </a:rPr>
              <a:t>面接１５分</a:t>
            </a:r>
            <a:r>
              <a:rPr lang="ja-JP" altLang="en-US" sz="3000" dirty="0">
                <a:solidFill>
                  <a:srgbClr val="C00000"/>
                </a:solidFill>
                <a:latin typeface="HGP創英角ｺﾞｼｯｸUB" pitchFamily="50" charset="-128"/>
                <a:ea typeface="HGP創英角ｺﾞｼｯｸUB" pitchFamily="50" charset="-128"/>
              </a:rPr>
              <a:t>程度</a:t>
            </a:r>
            <a:r>
              <a:rPr lang="ja-JP" altLang="en-US" sz="3000" dirty="0" smtClean="0">
                <a:solidFill>
                  <a:srgbClr val="C00000"/>
                </a:solidFill>
                <a:latin typeface="HGP創英角ｺﾞｼｯｸUB" pitchFamily="50" charset="-128"/>
                <a:ea typeface="HGP創英角ｺﾞｼｯｸUB" pitchFamily="50" charset="-128"/>
              </a:rPr>
              <a:t>。</a:t>
            </a:r>
            <a:endParaRPr lang="en-US" altLang="ja-JP" sz="3000" dirty="0" smtClean="0">
              <a:solidFill>
                <a:srgbClr val="C00000"/>
              </a:solidFill>
              <a:latin typeface="HGP創英角ｺﾞｼｯｸUB" pitchFamily="50" charset="-128"/>
              <a:ea typeface="HGP創英角ｺﾞｼｯｸUB" pitchFamily="50" charset="-128"/>
            </a:endParaRPr>
          </a:p>
          <a:p>
            <a:pPr>
              <a:defRPr/>
            </a:pPr>
            <a:endParaRPr lang="en-US" altLang="ja-JP" sz="3600" dirty="0" smtClean="0">
              <a:solidFill>
                <a:srgbClr val="C00000"/>
              </a:solidFill>
              <a:latin typeface="HGP創英角ｺﾞｼｯｸUB" pitchFamily="50" charset="-128"/>
              <a:ea typeface="HGP創英角ｺﾞｼｯｸUB" pitchFamily="50" charset="-128"/>
            </a:endParaRPr>
          </a:p>
          <a:p>
            <a:pPr>
              <a:defRPr/>
            </a:pPr>
            <a:r>
              <a:rPr lang="ja-JP" altLang="en-US" sz="3600" dirty="0" smtClean="0">
                <a:solidFill>
                  <a:srgbClr val="C00000"/>
                </a:solidFill>
                <a:latin typeface="HGP創英角ｺﾞｼｯｸUB" pitchFamily="50" charset="-128"/>
                <a:ea typeface="HGP創英角ｺﾞｼｯｸUB" pitchFamily="50" charset="-128"/>
              </a:rPr>
              <a:t>　「調査書」→</a:t>
            </a:r>
            <a:r>
              <a:rPr lang="ja-JP" altLang="en-US" sz="3000" dirty="0" smtClean="0">
                <a:solidFill>
                  <a:srgbClr val="C00000"/>
                </a:solidFill>
                <a:latin typeface="HGP創英角ｺﾞｼｯｸUB" pitchFamily="50" charset="-128"/>
                <a:ea typeface="HGP創英角ｺﾞｼｯｸUB" pitchFamily="50" charset="-128"/>
              </a:rPr>
              <a:t>内申点・部活動成績など。</a:t>
            </a:r>
            <a:endParaRPr lang="en-US" altLang="ja-JP" sz="3000" dirty="0" smtClean="0">
              <a:solidFill>
                <a:srgbClr val="C00000"/>
              </a:solidFill>
              <a:latin typeface="HGP創英角ｺﾞｼｯｸUB" pitchFamily="50" charset="-128"/>
              <a:ea typeface="HGP創英角ｺﾞｼｯｸUB" pitchFamily="50" charset="-128"/>
            </a:endParaRPr>
          </a:p>
          <a:p>
            <a:pPr>
              <a:defRPr/>
            </a:pPr>
            <a:r>
              <a:rPr lang="ja-JP" altLang="en-US" sz="3000" dirty="0">
                <a:solidFill>
                  <a:srgbClr val="C00000"/>
                </a:solidFill>
                <a:latin typeface="HGP創英角ｺﾞｼｯｸUB" pitchFamily="50" charset="-128"/>
                <a:ea typeface="HGP創英角ｺﾞｼｯｸUB" pitchFamily="50" charset="-128"/>
              </a:rPr>
              <a:t>　</a:t>
            </a:r>
            <a:r>
              <a:rPr lang="ja-JP" altLang="en-US" sz="3000" dirty="0" smtClean="0">
                <a:solidFill>
                  <a:srgbClr val="C00000"/>
                </a:solidFill>
                <a:latin typeface="HGP創英角ｺﾞｼｯｸUB" pitchFamily="50" charset="-128"/>
                <a:ea typeface="HGP創英角ｺﾞｼｯｸUB" pitchFamily="50" charset="-128"/>
              </a:rPr>
              <a:t>　　　　　　　　　</a:t>
            </a:r>
            <a:r>
              <a:rPr lang="ja-JP" altLang="en-US" sz="3000" u="sng" dirty="0" smtClean="0">
                <a:solidFill>
                  <a:srgbClr val="C00000"/>
                </a:solidFill>
                <a:latin typeface="HGP創英角ｺﾞｼｯｸUB" pitchFamily="50" charset="-128"/>
                <a:ea typeface="HGP創英角ｺﾞｼｯｸUB" pitchFamily="50" charset="-128"/>
              </a:rPr>
              <a:t>＊内申合計の基準が各高専ごとに違います！</a:t>
            </a:r>
            <a:endParaRPr lang="en-US" altLang="ja-JP" sz="3000" u="sng" dirty="0" smtClean="0">
              <a:solidFill>
                <a:srgbClr val="C00000"/>
              </a:solidFill>
              <a:latin typeface="HGP創英角ｺﾞｼｯｸUB" pitchFamily="50" charset="-128"/>
              <a:ea typeface="HGP創英角ｺﾞｼｯｸUB" pitchFamily="50" charset="-128"/>
            </a:endParaRPr>
          </a:p>
          <a:p>
            <a:pPr>
              <a:defRPr/>
            </a:pPr>
            <a:r>
              <a:rPr lang="ja-JP" altLang="en-US" sz="3000" dirty="0" smtClean="0">
                <a:solidFill>
                  <a:srgbClr val="C00000"/>
                </a:solidFill>
                <a:latin typeface="HGP創英角ｺﾞｼｯｸUB" pitchFamily="50" charset="-128"/>
                <a:ea typeface="HGP創英角ｺﾞｼｯｸUB" pitchFamily="50" charset="-128"/>
              </a:rPr>
              <a:t>　　　　　　　　　　例：北九州高専の部活推薦の場合</a:t>
            </a:r>
            <a:endParaRPr lang="en-US" altLang="ja-JP" sz="3000" dirty="0">
              <a:solidFill>
                <a:srgbClr val="C00000"/>
              </a:solidFill>
              <a:latin typeface="HGP創英角ｺﾞｼｯｸUB" pitchFamily="50" charset="-128"/>
              <a:ea typeface="HGP創英角ｺﾞｼｯｸUB" pitchFamily="50" charset="-128"/>
            </a:endParaRPr>
          </a:p>
          <a:p>
            <a:pPr>
              <a:defRPr/>
            </a:pPr>
            <a:r>
              <a:rPr lang="ja-JP" altLang="en-US" sz="3000" dirty="0" smtClean="0">
                <a:solidFill>
                  <a:srgbClr val="C00000"/>
                </a:solidFill>
                <a:latin typeface="HGP創英角ｺﾞｼｯｸUB" pitchFamily="50" charset="-128"/>
                <a:ea typeface="HGP創英角ｺﾞｼｯｸUB" pitchFamily="50" charset="-128"/>
              </a:rPr>
              <a:t>　　　　　　　　　　２年生３学期、３年生１学期、２学期の合計１００以上</a:t>
            </a:r>
            <a:endParaRPr lang="en-US" altLang="ja-JP" sz="3000" dirty="0" smtClean="0">
              <a:solidFill>
                <a:srgbClr val="C00000"/>
              </a:solidFill>
              <a:latin typeface="HGP創英角ｺﾞｼｯｸUB" pitchFamily="50" charset="-128"/>
              <a:ea typeface="HGP創英角ｺﾞｼｯｸUB" pitchFamily="50" charset="-128"/>
            </a:endParaRPr>
          </a:p>
          <a:p>
            <a:pPr>
              <a:defRPr/>
            </a:pPr>
            <a:r>
              <a:rPr lang="ja-JP" altLang="en-US" sz="3600" dirty="0" smtClean="0">
                <a:solidFill>
                  <a:srgbClr val="C00000"/>
                </a:solidFill>
                <a:latin typeface="HGP創英角ｺﾞｼｯｸUB" pitchFamily="50" charset="-128"/>
                <a:ea typeface="HGP創英角ｺﾞｼｯｸUB" pitchFamily="50" charset="-128"/>
              </a:rPr>
              <a:t>　「小論文」→</a:t>
            </a:r>
            <a:r>
              <a:rPr lang="ja-JP" altLang="en-US" sz="3000" dirty="0" smtClean="0">
                <a:solidFill>
                  <a:srgbClr val="C00000"/>
                </a:solidFill>
                <a:latin typeface="HGP創英角ｺﾞｼｯｸUB" pitchFamily="50" charset="-128"/>
                <a:ea typeface="HGP創英角ｺﾞｼｯｸUB" pitchFamily="50" charset="-128"/>
              </a:rPr>
              <a:t>対策の必要あり</a:t>
            </a:r>
            <a:r>
              <a:rPr lang="ja-JP" altLang="en-US" sz="3600" dirty="0" smtClean="0">
                <a:solidFill>
                  <a:srgbClr val="C00000"/>
                </a:solidFill>
                <a:latin typeface="HGP創英角ｺﾞｼｯｸUB" pitchFamily="50" charset="-128"/>
                <a:ea typeface="HGP創英角ｺﾞｼｯｸUB" pitchFamily="50" charset="-128"/>
              </a:rPr>
              <a:t>　　</a:t>
            </a:r>
            <a:endParaRPr lang="ja-JP" altLang="en-US" sz="3600" i="1" dirty="0" smtClean="0">
              <a:solidFill>
                <a:srgbClr val="C00000"/>
              </a:solidFill>
              <a:latin typeface="HGP創英角ｺﾞｼｯｸUB" pitchFamily="50" charset="-128"/>
              <a:ea typeface="HGP創英角ｺﾞｼｯｸUB" pitchFamily="50" charset="-128"/>
            </a:endParaRPr>
          </a:p>
        </p:txBody>
      </p:sp>
      <p:sp>
        <p:nvSpPr>
          <p:cNvPr id="30" name="AutoShape 12"/>
          <p:cNvSpPr>
            <a:spLocks/>
          </p:cNvSpPr>
          <p:nvPr/>
        </p:nvSpPr>
        <p:spPr bwMode="auto">
          <a:xfrm>
            <a:off x="570699" y="2090057"/>
            <a:ext cx="243263" cy="3435531"/>
          </a:xfrm>
          <a:prstGeom prst="leftBrace">
            <a:avLst>
              <a:gd name="adj1" fmla="val 74834"/>
              <a:gd name="adj2" fmla="val 50000"/>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endParaRPr lang="ja-JP" altLang="en-US">
              <a:solidFill>
                <a:srgbClr val="C40000"/>
              </a:solidFill>
              <a:ea typeface="HGP創英角ｺﾞｼｯｸUB" pitchFamily="50" charset="-128"/>
            </a:endParaRPr>
          </a:p>
        </p:txBody>
      </p:sp>
      <p:sp>
        <p:nvSpPr>
          <p:cNvPr id="31" name="Text Box 10"/>
          <p:cNvSpPr txBox="1">
            <a:spLocks noChangeArrowheads="1"/>
          </p:cNvSpPr>
          <p:nvPr/>
        </p:nvSpPr>
        <p:spPr bwMode="auto">
          <a:xfrm>
            <a:off x="1645920" y="5747276"/>
            <a:ext cx="8974183" cy="646331"/>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0000"/>
                </a:solidFill>
                <a:ea typeface="HGP創英角ｺﾞｼｯｸUB" pitchFamily="50" charset="-128"/>
              </a:rPr>
              <a:t>面接・小論文については対策をしていきます！</a:t>
            </a:r>
            <a:endParaRPr lang="ja-JP" altLang="en-US" sz="3600" dirty="0">
              <a:solidFill>
                <a:srgbClr val="FF0000"/>
              </a:solidFill>
              <a:ea typeface="HGP創英角ｺﾞｼｯｸUB" pitchFamily="50" charset="-128"/>
            </a:endParaRPr>
          </a:p>
        </p:txBody>
      </p:sp>
      <p:sp>
        <p:nvSpPr>
          <p:cNvPr id="9" name="四角形: 角を丸くする 49">
            <a:extLst>
              <a:ext uri="{FF2B5EF4-FFF2-40B4-BE49-F238E27FC236}">
                <a16:creationId xmlns:a16="http://schemas.microsoft.com/office/drawing/2014/main" xmlns="" id="{910C8761-8C08-4BDD-9827-826609922824}"/>
              </a:ext>
            </a:extLst>
          </p:cNvPr>
          <p:cNvSpPr/>
          <p:nvPr/>
        </p:nvSpPr>
        <p:spPr>
          <a:xfrm>
            <a:off x="6400802" y="2140493"/>
            <a:ext cx="4885508"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latin typeface="ＤＦＰ太丸ゴシック体" panose="020F0800010101010101" pitchFamily="50" charset="-128"/>
                <a:ea typeface="ＤＦＰ太丸ゴシック体" panose="020F0800010101010101" pitchFamily="50" charset="-128"/>
              </a:rPr>
              <a:t>高専は推薦で定員の約半数を取ります！</a:t>
            </a:r>
            <a:endParaRPr kumimoji="1" lang="en-US" altLang="ja-JP" sz="2000" b="1"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222917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1842460" y="192322"/>
            <a:ext cx="7351693" cy="923330"/>
          </a:xfrm>
          <a:prstGeom prst="rect">
            <a:avLst/>
          </a:prstGeom>
          <a:noFill/>
        </p:spPr>
        <p:txBody>
          <a:bodyPr wrap="none" lIns="91440" tIns="45720" rIns="91440" bIns="45720">
            <a:spAutoFit/>
          </a:bodyPr>
          <a:lstStyle/>
          <a:p>
            <a:pPr algn="ctr"/>
            <a:r>
              <a:rPr lang="ja-JP" altLang="en-US" sz="5400" b="1" cap="none" spc="0" dirty="0" smtClean="0">
                <a:ln w="0"/>
                <a:solidFill>
                  <a:schemeClr val="bg1"/>
                </a:solidFill>
                <a:effectLst>
                  <a:reflection blurRad="6350" stA="53000" endA="300" endPos="35500" dir="5400000" sy="-90000" algn="bl" rotWithShape="0"/>
                </a:effectLst>
                <a:latin typeface="ＭＳ Ｐゴシック" panose="020B0600070205080204" pitchFamily="50" charset="-128"/>
                <a:ea typeface="ＭＳ Ｐゴシック" panose="020B0600070205080204" pitchFamily="50" charset="-128"/>
              </a:rPr>
              <a:t>保護者会アンケート結果</a:t>
            </a:r>
            <a:endParaRPr lang="ja-JP" altLang="en-US" sz="5400" b="1" cap="none" spc="0" dirty="0">
              <a:ln w="0"/>
              <a:solidFill>
                <a:schemeClr val="bg1"/>
              </a:solidFill>
              <a:effectLst>
                <a:reflection blurRad="6350" stA="53000" endA="300" endPos="35500" dir="5400000" sy="-90000" algn="bl" rotWithShape="0"/>
              </a:effectLst>
              <a:latin typeface="ＭＳ Ｐゴシック" panose="020B0600070205080204" pitchFamily="50" charset="-128"/>
              <a:ea typeface="ＭＳ Ｐゴシック" panose="020B0600070205080204" pitchFamily="50" charset="-128"/>
            </a:endParaRPr>
          </a:p>
        </p:txBody>
      </p:sp>
      <p:sp>
        <p:nvSpPr>
          <p:cNvPr id="9" name="コンテンツ プレースホルダー 2">
            <a:extLst>
              <a:ext uri="{FF2B5EF4-FFF2-40B4-BE49-F238E27FC236}">
                <a16:creationId xmlns="" xmlns:a16="http://schemas.microsoft.com/office/drawing/2014/main" id="{F080149E-0068-441C-9252-4347DDD613F6}"/>
              </a:ext>
            </a:extLst>
          </p:cNvPr>
          <p:cNvSpPr txBox="1">
            <a:spLocks/>
          </p:cNvSpPr>
          <p:nvPr/>
        </p:nvSpPr>
        <p:spPr>
          <a:xfrm>
            <a:off x="1485553" y="1218325"/>
            <a:ext cx="7828265" cy="550162"/>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buNone/>
            </a:pPr>
            <a:r>
              <a:rPr lang="en-US" altLang="ja-JP" sz="2700" dirty="0" smtClean="0">
                <a:solidFill>
                  <a:srgbClr val="0000FF"/>
                </a:solidFill>
                <a:latin typeface="ＤＦ太丸ゴシック体" panose="02010609010101010101" pitchFamily="1" charset="-128"/>
                <a:ea typeface="ＤＦ太丸ゴシック体" panose="02010609010101010101" pitchFamily="1" charset="-128"/>
              </a:rPr>
              <a:t>Q:</a:t>
            </a:r>
            <a:r>
              <a:rPr lang="ja-JP" altLang="en-US" sz="2700" dirty="0" smtClean="0">
                <a:solidFill>
                  <a:srgbClr val="0000FF"/>
                </a:solidFill>
                <a:latin typeface="ＤＦ太丸ゴシック体" panose="02010609010101010101" pitchFamily="1" charset="-128"/>
                <a:ea typeface="ＤＦ太丸ゴシック体" panose="02010609010101010101" pitchFamily="1" charset="-128"/>
              </a:rPr>
              <a:t>高校受験について知りたい</a:t>
            </a:r>
            <a:r>
              <a:rPr lang="ja-JP" altLang="en-US" sz="2700" dirty="0">
                <a:solidFill>
                  <a:srgbClr val="0000FF"/>
                </a:solidFill>
                <a:latin typeface="ＤＦ太丸ゴシック体" panose="02010609010101010101" pitchFamily="1" charset="-128"/>
                <a:ea typeface="ＤＦ太丸ゴシック体" panose="02010609010101010101" pitchFamily="1" charset="-128"/>
              </a:rPr>
              <a:t>こと</a:t>
            </a:r>
            <a:endParaRPr lang="en-US" altLang="ja-JP" sz="2700" dirty="0">
              <a:solidFill>
                <a:srgbClr val="0000FF"/>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600" dirty="0">
                <a:solidFill>
                  <a:srgbClr val="FF000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FF000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FF0000"/>
              </a:solidFill>
              <a:latin typeface="ＤＦ太丸ゴシック体" panose="02010609010101010101" pitchFamily="1" charset="-128"/>
              <a:ea typeface="ＤＦ太丸ゴシック体" panose="02010609010101010101" pitchFamily="1" charset="-128"/>
            </a:endParaRPr>
          </a:p>
        </p:txBody>
      </p:sp>
      <p:graphicFrame>
        <p:nvGraphicFramePr>
          <p:cNvPr id="10" name="グラフ 9"/>
          <p:cNvGraphicFramePr>
            <a:graphicFrameLocks/>
          </p:cNvGraphicFramePr>
          <p:nvPr>
            <p:extLst>
              <p:ext uri="{D42A27DB-BD31-4B8C-83A1-F6EECF244321}">
                <p14:modId xmlns:p14="http://schemas.microsoft.com/office/powerpoint/2010/main" val="3355517691"/>
              </p:ext>
            </p:extLst>
          </p:nvPr>
        </p:nvGraphicFramePr>
        <p:xfrm>
          <a:off x="1485553" y="1622174"/>
          <a:ext cx="7038158" cy="4202204"/>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グループ化 1"/>
          <p:cNvGrpSpPr/>
          <p:nvPr/>
        </p:nvGrpSpPr>
        <p:grpSpPr>
          <a:xfrm>
            <a:off x="7412629" y="1768487"/>
            <a:ext cx="3965119" cy="1812835"/>
            <a:chOff x="8223392" y="1598517"/>
            <a:chExt cx="3896400" cy="1978529"/>
          </a:xfrm>
        </p:grpSpPr>
        <p:sp>
          <p:nvSpPr>
            <p:cNvPr id="12" name="四角形: 角を丸くする 15">
              <a:extLst>
                <a:ext uri="{FF2B5EF4-FFF2-40B4-BE49-F238E27FC236}">
                  <a16:creationId xmlns="" xmlns:a16="http://schemas.microsoft.com/office/drawing/2014/main" id="{BC867A40-0B3C-4F18-BECC-C83142D62EE7}"/>
                </a:ext>
              </a:extLst>
            </p:cNvPr>
            <p:cNvSpPr/>
            <p:nvPr/>
          </p:nvSpPr>
          <p:spPr>
            <a:xfrm>
              <a:off x="8223392" y="1598517"/>
              <a:ext cx="3431204" cy="1848763"/>
            </a:xfrm>
            <a:prstGeom prst="roundRect">
              <a:avLst/>
            </a:prstGeom>
            <a:solidFill>
              <a:srgbClr val="FFFF00"/>
            </a:solidFill>
            <a:ln>
              <a:solidFill>
                <a:srgbClr val="C00000"/>
              </a:solid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a:extLst>
                <a:ext uri="{FF2B5EF4-FFF2-40B4-BE49-F238E27FC236}">
                  <a16:creationId xmlns="" xmlns:a16="http://schemas.microsoft.com/office/drawing/2014/main" id="{A2D64BBE-38DB-45BB-9FDF-B457A7DEF647}"/>
                </a:ext>
              </a:extLst>
            </p:cNvPr>
            <p:cNvSpPr txBox="1">
              <a:spLocks/>
            </p:cNvSpPr>
            <p:nvPr/>
          </p:nvSpPr>
          <p:spPr>
            <a:xfrm>
              <a:off x="8488317" y="2366802"/>
              <a:ext cx="3631475" cy="1210244"/>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１位　入試のしくみ</a:t>
              </a:r>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２位　学科コース</a:t>
              </a:r>
              <a:endParaRPr lang="en-US" altLang="ja-JP" sz="3000" dirty="0">
                <a:solidFill>
                  <a:srgbClr val="002060"/>
                </a:solidFill>
                <a:latin typeface="HGP創英角ｺﾞｼｯｸUB" panose="020B0900000000000000" pitchFamily="50" charset="-128"/>
                <a:ea typeface="HGP創英角ｺﾞｼｯｸUB" panose="020B0900000000000000" pitchFamily="50" charset="-128"/>
              </a:endParaRPr>
            </a:p>
            <a:p>
              <a:pPr algn="l"/>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grpSp>
      <p:sp>
        <p:nvSpPr>
          <p:cNvPr id="15" name="四角形: 角を丸くする 49">
            <a:extLst>
              <a:ext uri="{FF2B5EF4-FFF2-40B4-BE49-F238E27FC236}">
                <a16:creationId xmlns:a16="http://schemas.microsoft.com/office/drawing/2014/main" xmlns="" id="{910C8761-8C08-4BDD-9827-826609922824}"/>
              </a:ext>
            </a:extLst>
          </p:cNvPr>
          <p:cNvSpPr/>
          <p:nvPr/>
        </p:nvSpPr>
        <p:spPr>
          <a:xfrm>
            <a:off x="6980439" y="3723276"/>
            <a:ext cx="4666757" cy="999278"/>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rPr>
              <a:t>本日</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の保護者会では</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上記</a:t>
            </a:r>
            <a:r>
              <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rPr>
              <a:t>項目</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は説明させていただきます！</a:t>
            </a:r>
            <a:endPar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210819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13" name="タイトル 1"/>
          <p:cNvSpPr>
            <a:spLocks noGrp="1"/>
          </p:cNvSpPr>
          <p:nvPr>
            <p:ph type="title"/>
          </p:nvPr>
        </p:nvSpPr>
        <p:spPr>
          <a:xfrm>
            <a:off x="613956" y="1129567"/>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私立専願入試</a:t>
            </a:r>
            <a:r>
              <a:rPr kumimoji="1" lang="ja-JP" altLang="en-US" sz="4800" dirty="0" smtClean="0">
                <a:latin typeface="HGP創英角ｺﾞｼｯｸUB" panose="020B0900000000000000" pitchFamily="50" charset="-128"/>
                <a:ea typeface="HGP創英角ｺﾞｼｯｸUB" panose="020B0900000000000000" pitchFamily="50" charset="-128"/>
              </a:rPr>
              <a:t>の合否判定方法</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角丸四角形 21"/>
          <p:cNvSpPr/>
          <p:nvPr/>
        </p:nvSpPr>
        <p:spPr>
          <a:xfrm>
            <a:off x="404949" y="2024742"/>
            <a:ext cx="11129554" cy="3604969"/>
          </a:xfrm>
          <a:prstGeom prst="roundRect">
            <a:avLst>
              <a:gd name="adj" fmla="val 6933"/>
            </a:avLst>
          </a:prstGeom>
          <a:noFill/>
          <a:ln w="1270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Ins="0" anchor="ctr"/>
          <a:lstStyle>
            <a:lvl1pPr>
              <a:defRPr kumimoji="1">
                <a:solidFill>
                  <a:schemeClr val="tx1"/>
                </a:solidFill>
                <a:latin typeface="Times New Roman" pitchFamily="18" charset="0"/>
                <a:ea typeface="ＭＳ Ｐ明朝" pitchFamily="18" charset="-128"/>
              </a:defRPr>
            </a:lvl1pPr>
            <a:lvl2pPr marL="742950" indent="-285750">
              <a:defRPr kumimoji="1">
                <a:solidFill>
                  <a:schemeClr val="tx1"/>
                </a:solidFill>
                <a:latin typeface="Times New Roman" pitchFamily="18" charset="0"/>
                <a:ea typeface="ＭＳ Ｐ明朝" pitchFamily="18" charset="-128"/>
              </a:defRPr>
            </a:lvl2pPr>
            <a:lvl3pPr marL="1143000" indent="-228600">
              <a:defRPr kumimoji="1">
                <a:solidFill>
                  <a:schemeClr val="tx1"/>
                </a:solidFill>
                <a:latin typeface="Times New Roman" pitchFamily="18" charset="0"/>
                <a:ea typeface="ＭＳ Ｐ明朝" pitchFamily="18" charset="-128"/>
              </a:defRPr>
            </a:lvl3pPr>
            <a:lvl4pPr marL="1600200" indent="-228600">
              <a:defRPr kumimoji="1">
                <a:solidFill>
                  <a:schemeClr val="tx1"/>
                </a:solidFill>
                <a:latin typeface="Times New Roman" pitchFamily="18" charset="0"/>
                <a:ea typeface="ＭＳ Ｐ明朝" pitchFamily="18" charset="-128"/>
              </a:defRPr>
            </a:lvl4pPr>
            <a:lvl5pPr marL="2057400" indent="-228600">
              <a:defRPr kumimoji="1">
                <a:solidFill>
                  <a:schemeClr val="tx1"/>
                </a:solidFill>
                <a:latin typeface="Times New Roman" pitchFamily="18" charset="0"/>
                <a:ea typeface="ＭＳ Ｐ明朝" pitchFamily="18" charset="-128"/>
              </a:defRPr>
            </a:lvl5pPr>
            <a:lvl6pPr marL="2514600" indent="-228600" fontAlgn="base">
              <a:spcBef>
                <a:spcPct val="0"/>
              </a:spcBef>
              <a:spcAft>
                <a:spcPct val="0"/>
              </a:spcAft>
              <a:defRPr kumimoji="1">
                <a:solidFill>
                  <a:schemeClr val="tx1"/>
                </a:solidFill>
                <a:latin typeface="Times New Roman" pitchFamily="18" charset="0"/>
                <a:ea typeface="ＭＳ Ｐ明朝" pitchFamily="18" charset="-128"/>
              </a:defRPr>
            </a:lvl6pPr>
            <a:lvl7pPr marL="2971800" indent="-228600" fontAlgn="base">
              <a:spcBef>
                <a:spcPct val="0"/>
              </a:spcBef>
              <a:spcAft>
                <a:spcPct val="0"/>
              </a:spcAft>
              <a:defRPr kumimoji="1">
                <a:solidFill>
                  <a:schemeClr val="tx1"/>
                </a:solidFill>
                <a:latin typeface="Times New Roman" pitchFamily="18" charset="0"/>
                <a:ea typeface="ＭＳ Ｐ明朝" pitchFamily="18" charset="-128"/>
              </a:defRPr>
            </a:lvl7pPr>
            <a:lvl8pPr marL="3429000" indent="-228600" fontAlgn="base">
              <a:spcBef>
                <a:spcPct val="0"/>
              </a:spcBef>
              <a:spcAft>
                <a:spcPct val="0"/>
              </a:spcAft>
              <a:defRPr kumimoji="1">
                <a:solidFill>
                  <a:schemeClr val="tx1"/>
                </a:solidFill>
                <a:latin typeface="Times New Roman" pitchFamily="18" charset="0"/>
                <a:ea typeface="ＭＳ Ｐ明朝" pitchFamily="18" charset="-128"/>
              </a:defRPr>
            </a:lvl8pPr>
            <a:lvl9pPr marL="3886200" indent="-228600" fontAlgn="base">
              <a:spcBef>
                <a:spcPct val="0"/>
              </a:spcBef>
              <a:spcAft>
                <a:spcPct val="0"/>
              </a:spcAft>
              <a:defRPr kumimoji="1">
                <a:solidFill>
                  <a:schemeClr val="tx1"/>
                </a:solidFill>
                <a:latin typeface="Times New Roman" pitchFamily="18" charset="0"/>
                <a:ea typeface="ＭＳ Ｐ明朝" pitchFamily="18" charset="-128"/>
              </a:defRPr>
            </a:lvl9pPr>
          </a:lstStyle>
          <a:p>
            <a:pPr>
              <a:defRPr/>
            </a:pPr>
            <a:r>
              <a:rPr lang="ja-JP" altLang="en-US" sz="3600" dirty="0" smtClean="0">
                <a:solidFill>
                  <a:srgbClr val="C00000"/>
                </a:solidFill>
                <a:latin typeface="HGP創英角ｺﾞｼｯｸUB" pitchFamily="50" charset="-128"/>
                <a:ea typeface="HGP創英角ｺﾞｼｯｸUB" pitchFamily="50" charset="-128"/>
              </a:rPr>
              <a:t>　「学力試験」→</a:t>
            </a:r>
            <a:r>
              <a:rPr lang="ja-JP" altLang="en-US" sz="3000" dirty="0" smtClean="0">
                <a:solidFill>
                  <a:srgbClr val="C00000"/>
                </a:solidFill>
                <a:latin typeface="HGP創英角ｺﾞｼｯｸUB" pitchFamily="50" charset="-128"/>
                <a:ea typeface="HGP創英角ｺﾞｼｯｸUB" pitchFamily="50" charset="-128"/>
              </a:rPr>
              <a:t>国・数・英の３教科実施</a:t>
            </a:r>
            <a:r>
              <a:rPr lang="ja-JP" altLang="en-US" sz="3600" dirty="0" smtClean="0">
                <a:solidFill>
                  <a:srgbClr val="C00000"/>
                </a:solidFill>
                <a:latin typeface="HGP創英角ｺﾞｼｯｸUB" pitchFamily="50" charset="-128"/>
                <a:ea typeface="HGP創英角ｺﾞｼｯｸUB" pitchFamily="50" charset="-128"/>
              </a:rPr>
              <a:t>　</a:t>
            </a:r>
            <a:endParaRPr lang="en-US" altLang="ja-JP" sz="3600" dirty="0" smtClean="0">
              <a:solidFill>
                <a:srgbClr val="C00000"/>
              </a:solidFill>
              <a:latin typeface="HGP創英角ｺﾞｼｯｸUB" pitchFamily="50" charset="-128"/>
              <a:ea typeface="HGP創英角ｺﾞｼｯｸUB" pitchFamily="50" charset="-128"/>
            </a:endParaRPr>
          </a:p>
          <a:p>
            <a:pPr>
              <a:defRPr/>
            </a:pPr>
            <a:endParaRPr lang="en-US" altLang="ja-JP" sz="3600" dirty="0" smtClean="0">
              <a:solidFill>
                <a:srgbClr val="C00000"/>
              </a:solidFill>
              <a:latin typeface="HGP創英角ｺﾞｼｯｸUB" pitchFamily="50" charset="-128"/>
              <a:ea typeface="HGP創英角ｺﾞｼｯｸUB" pitchFamily="50" charset="-128"/>
            </a:endParaRPr>
          </a:p>
          <a:p>
            <a:pPr>
              <a:defRPr/>
            </a:pPr>
            <a:r>
              <a:rPr lang="ja-JP" altLang="en-US" sz="3600" dirty="0" smtClean="0">
                <a:solidFill>
                  <a:srgbClr val="C00000"/>
                </a:solidFill>
                <a:latin typeface="HGP創英角ｺﾞｼｯｸUB" pitchFamily="50" charset="-128"/>
                <a:ea typeface="HGP創英角ｺﾞｼｯｸUB" pitchFamily="50" charset="-128"/>
              </a:rPr>
              <a:t>　「調査書」→・</a:t>
            </a:r>
            <a:r>
              <a:rPr lang="ja-JP" altLang="en-US" sz="3000" dirty="0" smtClean="0">
                <a:solidFill>
                  <a:srgbClr val="C00000"/>
                </a:solidFill>
                <a:latin typeface="HGP創英角ｺﾞｼｯｸUB" pitchFamily="50" charset="-128"/>
                <a:ea typeface="HGP創英角ｺﾞｼｯｸUB" pitchFamily="50" charset="-128"/>
              </a:rPr>
              <a:t>筑女など一部学校はかなり重視</a:t>
            </a:r>
            <a:endParaRPr lang="en-US" altLang="ja-JP" sz="3000" dirty="0" smtClean="0">
              <a:solidFill>
                <a:srgbClr val="C00000"/>
              </a:solidFill>
              <a:latin typeface="HGP創英角ｺﾞｼｯｸUB" pitchFamily="50" charset="-128"/>
              <a:ea typeface="HGP創英角ｺﾞｼｯｸUB" pitchFamily="50" charset="-128"/>
            </a:endParaRPr>
          </a:p>
          <a:p>
            <a:pPr>
              <a:defRPr/>
            </a:pPr>
            <a:r>
              <a:rPr lang="ja-JP" altLang="en-US" sz="3000" dirty="0">
                <a:solidFill>
                  <a:srgbClr val="C00000"/>
                </a:solidFill>
                <a:latin typeface="HGP創英角ｺﾞｼｯｸUB" pitchFamily="50" charset="-128"/>
                <a:ea typeface="HGP創英角ｺﾞｼｯｸUB" pitchFamily="50" charset="-128"/>
              </a:rPr>
              <a:t>　</a:t>
            </a:r>
            <a:r>
              <a:rPr lang="ja-JP" altLang="en-US" sz="3000" dirty="0" smtClean="0">
                <a:solidFill>
                  <a:srgbClr val="C00000"/>
                </a:solidFill>
                <a:latin typeface="HGP創英角ｺﾞｼｯｸUB" pitchFamily="50" charset="-128"/>
                <a:ea typeface="HGP創英角ｺﾞｼｯｸUB" pitchFamily="50" charset="-128"/>
              </a:rPr>
              <a:t>　　　　　　　　　・大濠・西南は</a:t>
            </a:r>
            <a:r>
              <a:rPr lang="en-US" altLang="ja-JP" sz="3000" dirty="0" smtClean="0">
                <a:solidFill>
                  <a:srgbClr val="C00000"/>
                </a:solidFill>
                <a:latin typeface="HGP創英角ｺﾞｼｯｸUB" pitchFamily="50" charset="-128"/>
                <a:ea typeface="HGP創英角ｺﾞｼｯｸUB" pitchFamily="50" charset="-128"/>
              </a:rPr>
              <a:t>36</a:t>
            </a:r>
            <a:r>
              <a:rPr lang="ja-JP" altLang="en-US" sz="3000" dirty="0" smtClean="0">
                <a:solidFill>
                  <a:srgbClr val="C00000"/>
                </a:solidFill>
                <a:latin typeface="HGP創英角ｺﾞｼｯｸUB" pitchFamily="50" charset="-128"/>
                <a:ea typeface="HGP創英角ｺﾞｼｯｸUB" pitchFamily="50" charset="-128"/>
              </a:rPr>
              <a:t>以上でないと受験不可</a:t>
            </a:r>
            <a:endParaRPr lang="en-US" altLang="ja-JP" sz="3000" dirty="0" smtClean="0">
              <a:solidFill>
                <a:srgbClr val="C00000"/>
              </a:solidFill>
              <a:latin typeface="HGP創英角ｺﾞｼｯｸUB" pitchFamily="50" charset="-128"/>
              <a:ea typeface="HGP創英角ｺﾞｼｯｸUB" pitchFamily="50" charset="-128"/>
            </a:endParaRPr>
          </a:p>
          <a:p>
            <a:pPr>
              <a:defRPr/>
            </a:pPr>
            <a:endParaRPr lang="en-US" altLang="ja-JP" sz="3000" dirty="0" smtClean="0">
              <a:solidFill>
                <a:srgbClr val="C00000"/>
              </a:solidFill>
              <a:latin typeface="HGP創英角ｺﾞｼｯｸUB" pitchFamily="50" charset="-128"/>
              <a:ea typeface="HGP創英角ｺﾞｼｯｸUB" pitchFamily="50" charset="-128"/>
            </a:endParaRPr>
          </a:p>
          <a:p>
            <a:pPr>
              <a:defRPr/>
            </a:pPr>
            <a:r>
              <a:rPr lang="ja-JP" altLang="en-US" sz="3600" dirty="0">
                <a:solidFill>
                  <a:srgbClr val="C00000"/>
                </a:solidFill>
                <a:latin typeface="HGP創英角ｺﾞｼｯｸUB" pitchFamily="50" charset="-128"/>
                <a:ea typeface="HGP創英角ｺﾞｼｯｸUB" pitchFamily="50" charset="-128"/>
              </a:rPr>
              <a:t>　</a:t>
            </a:r>
            <a:r>
              <a:rPr lang="ja-JP" altLang="en-US" sz="3600" dirty="0" smtClean="0">
                <a:solidFill>
                  <a:srgbClr val="C00000"/>
                </a:solidFill>
                <a:latin typeface="HGP創英角ｺﾞｼｯｸUB" pitchFamily="50" charset="-128"/>
                <a:ea typeface="HGP創英角ｺﾞｼｯｸUB" pitchFamily="50" charset="-128"/>
              </a:rPr>
              <a:t>「面接」→</a:t>
            </a:r>
            <a:r>
              <a:rPr lang="ja-JP" altLang="en-US" sz="3000" dirty="0" smtClean="0">
                <a:solidFill>
                  <a:srgbClr val="C00000"/>
                </a:solidFill>
                <a:latin typeface="HGP創英角ｺﾞｼｯｸUB" pitchFamily="50" charset="-128"/>
                <a:ea typeface="HGP創英角ｺﾞｼｯｸUB" pitchFamily="50" charset="-128"/>
              </a:rPr>
              <a:t>グループ面接２０分程度。ただし、若葉・筑女はなし </a:t>
            </a:r>
            <a:r>
              <a:rPr lang="ja-JP" altLang="en-US" sz="3600" dirty="0" smtClean="0">
                <a:solidFill>
                  <a:srgbClr val="C00000"/>
                </a:solidFill>
                <a:latin typeface="HGP創英角ｺﾞｼｯｸUB" pitchFamily="50" charset="-128"/>
                <a:ea typeface="HGP創英角ｺﾞｼｯｸUB" pitchFamily="50" charset="-128"/>
              </a:rPr>
              <a:t>　　　</a:t>
            </a:r>
            <a:endParaRPr lang="ja-JP" altLang="en-US" sz="3600" i="1" dirty="0" smtClean="0">
              <a:solidFill>
                <a:srgbClr val="C00000"/>
              </a:solidFill>
              <a:latin typeface="HGP創英角ｺﾞｼｯｸUB" pitchFamily="50" charset="-128"/>
              <a:ea typeface="HGP創英角ｺﾞｼｯｸUB" pitchFamily="50" charset="-128"/>
            </a:endParaRPr>
          </a:p>
        </p:txBody>
      </p:sp>
      <p:sp>
        <p:nvSpPr>
          <p:cNvPr id="30" name="AutoShape 12"/>
          <p:cNvSpPr>
            <a:spLocks/>
          </p:cNvSpPr>
          <p:nvPr/>
        </p:nvSpPr>
        <p:spPr bwMode="auto">
          <a:xfrm>
            <a:off x="570699" y="2403566"/>
            <a:ext cx="243263" cy="2978331"/>
          </a:xfrm>
          <a:prstGeom prst="leftBrace">
            <a:avLst>
              <a:gd name="adj1" fmla="val 74834"/>
              <a:gd name="adj2" fmla="val 50000"/>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endParaRPr lang="ja-JP" altLang="en-US">
              <a:solidFill>
                <a:srgbClr val="C40000"/>
              </a:solidFill>
              <a:ea typeface="HGP創英角ｺﾞｼｯｸUB" pitchFamily="50" charset="-128"/>
            </a:endParaRPr>
          </a:p>
        </p:txBody>
      </p:sp>
      <p:sp>
        <p:nvSpPr>
          <p:cNvPr id="31" name="Text Box 10"/>
          <p:cNvSpPr txBox="1">
            <a:spLocks noChangeArrowheads="1"/>
          </p:cNvSpPr>
          <p:nvPr/>
        </p:nvSpPr>
        <p:spPr bwMode="auto">
          <a:xfrm>
            <a:off x="2125159" y="5420705"/>
            <a:ext cx="7689133" cy="646331"/>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0000"/>
                </a:solidFill>
                <a:ea typeface="HGP創英角ｺﾞｼｯｸUB" pitchFamily="50" charset="-128"/>
              </a:rPr>
              <a:t>学力試験・面接・調査書で合否決定！</a:t>
            </a:r>
            <a:endParaRPr lang="en-US" altLang="ja-JP" sz="3600" dirty="0" smtClean="0">
              <a:solidFill>
                <a:srgbClr val="FF0000"/>
              </a:solidFill>
              <a:ea typeface="HGP創英角ｺﾞｼｯｸUB" pitchFamily="50" charset="-128"/>
            </a:endParaRPr>
          </a:p>
        </p:txBody>
      </p:sp>
      <p:sp>
        <p:nvSpPr>
          <p:cNvPr id="9" name="四角形: 角を丸くする 49">
            <a:extLst>
              <a:ext uri="{FF2B5EF4-FFF2-40B4-BE49-F238E27FC236}">
                <a16:creationId xmlns:a16="http://schemas.microsoft.com/office/drawing/2014/main" xmlns="" id="{910C8761-8C08-4BDD-9827-826609922824}"/>
              </a:ext>
            </a:extLst>
          </p:cNvPr>
          <p:cNvSpPr/>
          <p:nvPr/>
        </p:nvSpPr>
        <p:spPr>
          <a:xfrm>
            <a:off x="7654110" y="2747427"/>
            <a:ext cx="3877914"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smtClean="0">
                <a:solidFill>
                  <a:srgbClr val="C00000"/>
                </a:solidFill>
                <a:latin typeface="ＤＦＰ太丸ゴシック体" panose="020F0800010101010101" pitchFamily="50" charset="-128"/>
                <a:ea typeface="ＤＦＰ太丸ゴシック体" panose="020F0800010101010101" pitchFamily="50" charset="-128"/>
              </a:rPr>
              <a:t>担任の先生に伝えておくこと！</a:t>
            </a:r>
            <a:endParaRPr kumimoji="1" lang="en-US" altLang="ja-JP" sz="2000" b="1"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cxnSp>
        <p:nvCxnSpPr>
          <p:cNvPr id="10" name="直線矢印コネクタ 9"/>
          <p:cNvCxnSpPr/>
          <p:nvPr/>
        </p:nvCxnSpPr>
        <p:spPr>
          <a:xfrm flipH="1">
            <a:off x="8530047" y="3354361"/>
            <a:ext cx="1063020" cy="64287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4" name="Text Box 10"/>
          <p:cNvSpPr txBox="1">
            <a:spLocks noChangeArrowheads="1"/>
          </p:cNvSpPr>
          <p:nvPr/>
        </p:nvSpPr>
        <p:spPr bwMode="auto">
          <a:xfrm>
            <a:off x="2250897" y="6125719"/>
            <a:ext cx="7298050" cy="646331"/>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0000"/>
                </a:solidFill>
                <a:ea typeface="HGP創英角ｺﾞｼｯｸUB" pitchFamily="50" charset="-128"/>
              </a:rPr>
              <a:t>面接については対策をしていきます！</a:t>
            </a:r>
            <a:endParaRPr lang="ja-JP" altLang="en-US" sz="3600" dirty="0">
              <a:solidFill>
                <a:srgbClr val="FF0000"/>
              </a:solidFill>
              <a:ea typeface="HGP創英角ｺﾞｼｯｸUB" pitchFamily="50" charset="-128"/>
            </a:endParaRPr>
          </a:p>
        </p:txBody>
      </p:sp>
    </p:spTree>
    <p:extLst>
      <p:ext uri="{BB962C8B-B14F-4D97-AF65-F5344CB8AC3E}">
        <p14:creationId xmlns:p14="http://schemas.microsoft.com/office/powerpoint/2010/main" val="7540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6"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22" name="角丸四角形 21"/>
          <p:cNvSpPr/>
          <p:nvPr/>
        </p:nvSpPr>
        <p:spPr>
          <a:xfrm>
            <a:off x="1737360" y="2334125"/>
            <a:ext cx="8725989" cy="2982457"/>
          </a:xfrm>
          <a:prstGeom prst="roundRect">
            <a:avLst>
              <a:gd name="adj" fmla="val 6933"/>
            </a:avLst>
          </a:prstGeom>
          <a:noFill/>
          <a:ln w="127000">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Ins="0" anchor="ctr"/>
          <a:lstStyle>
            <a:lvl1pPr>
              <a:defRPr kumimoji="1">
                <a:solidFill>
                  <a:schemeClr val="tx1"/>
                </a:solidFill>
                <a:latin typeface="Times New Roman" pitchFamily="18" charset="0"/>
                <a:ea typeface="ＭＳ Ｐ明朝" pitchFamily="18" charset="-128"/>
              </a:defRPr>
            </a:lvl1pPr>
            <a:lvl2pPr marL="742950" indent="-285750">
              <a:defRPr kumimoji="1">
                <a:solidFill>
                  <a:schemeClr val="tx1"/>
                </a:solidFill>
                <a:latin typeface="Times New Roman" pitchFamily="18" charset="0"/>
                <a:ea typeface="ＭＳ Ｐ明朝" pitchFamily="18" charset="-128"/>
              </a:defRPr>
            </a:lvl2pPr>
            <a:lvl3pPr marL="1143000" indent="-228600">
              <a:defRPr kumimoji="1">
                <a:solidFill>
                  <a:schemeClr val="tx1"/>
                </a:solidFill>
                <a:latin typeface="Times New Roman" pitchFamily="18" charset="0"/>
                <a:ea typeface="ＭＳ Ｐ明朝" pitchFamily="18" charset="-128"/>
              </a:defRPr>
            </a:lvl3pPr>
            <a:lvl4pPr marL="1600200" indent="-228600">
              <a:defRPr kumimoji="1">
                <a:solidFill>
                  <a:schemeClr val="tx1"/>
                </a:solidFill>
                <a:latin typeface="Times New Roman" pitchFamily="18" charset="0"/>
                <a:ea typeface="ＭＳ Ｐ明朝" pitchFamily="18" charset="-128"/>
              </a:defRPr>
            </a:lvl4pPr>
            <a:lvl5pPr marL="2057400" indent="-228600">
              <a:defRPr kumimoji="1">
                <a:solidFill>
                  <a:schemeClr val="tx1"/>
                </a:solidFill>
                <a:latin typeface="Times New Roman" pitchFamily="18" charset="0"/>
                <a:ea typeface="ＭＳ Ｐ明朝" pitchFamily="18" charset="-128"/>
              </a:defRPr>
            </a:lvl5pPr>
            <a:lvl6pPr marL="2514600" indent="-228600" fontAlgn="base">
              <a:spcBef>
                <a:spcPct val="0"/>
              </a:spcBef>
              <a:spcAft>
                <a:spcPct val="0"/>
              </a:spcAft>
              <a:defRPr kumimoji="1">
                <a:solidFill>
                  <a:schemeClr val="tx1"/>
                </a:solidFill>
                <a:latin typeface="Times New Roman" pitchFamily="18" charset="0"/>
                <a:ea typeface="ＭＳ Ｐ明朝" pitchFamily="18" charset="-128"/>
              </a:defRPr>
            </a:lvl6pPr>
            <a:lvl7pPr marL="2971800" indent="-228600" fontAlgn="base">
              <a:spcBef>
                <a:spcPct val="0"/>
              </a:spcBef>
              <a:spcAft>
                <a:spcPct val="0"/>
              </a:spcAft>
              <a:defRPr kumimoji="1">
                <a:solidFill>
                  <a:schemeClr val="tx1"/>
                </a:solidFill>
                <a:latin typeface="Times New Roman" pitchFamily="18" charset="0"/>
                <a:ea typeface="ＭＳ Ｐ明朝" pitchFamily="18" charset="-128"/>
              </a:defRPr>
            </a:lvl7pPr>
            <a:lvl8pPr marL="3429000" indent="-228600" fontAlgn="base">
              <a:spcBef>
                <a:spcPct val="0"/>
              </a:spcBef>
              <a:spcAft>
                <a:spcPct val="0"/>
              </a:spcAft>
              <a:defRPr kumimoji="1">
                <a:solidFill>
                  <a:schemeClr val="tx1"/>
                </a:solidFill>
                <a:latin typeface="Times New Roman" pitchFamily="18" charset="0"/>
                <a:ea typeface="ＭＳ Ｐ明朝" pitchFamily="18" charset="-128"/>
              </a:defRPr>
            </a:lvl8pPr>
            <a:lvl9pPr marL="3886200" indent="-228600" fontAlgn="base">
              <a:spcBef>
                <a:spcPct val="0"/>
              </a:spcBef>
              <a:spcAft>
                <a:spcPct val="0"/>
              </a:spcAft>
              <a:defRPr kumimoji="1">
                <a:solidFill>
                  <a:schemeClr val="tx1"/>
                </a:solidFill>
                <a:latin typeface="Times New Roman" pitchFamily="18" charset="0"/>
                <a:ea typeface="ＭＳ Ｐ明朝" pitchFamily="18" charset="-128"/>
              </a:defRPr>
            </a:lvl9pPr>
          </a:lstStyle>
          <a:p>
            <a:pPr>
              <a:defRPr/>
            </a:pPr>
            <a:r>
              <a:rPr lang="ja-JP" altLang="en-US" sz="3600" dirty="0" smtClean="0">
                <a:solidFill>
                  <a:srgbClr val="C00000"/>
                </a:solidFill>
                <a:latin typeface="HGP創英角ｺﾞｼｯｸUB" pitchFamily="50" charset="-128"/>
                <a:ea typeface="HGP創英角ｺﾞｼｯｸUB" pitchFamily="50" charset="-128"/>
              </a:rPr>
              <a:t>　学力試験→</a:t>
            </a:r>
            <a:r>
              <a:rPr lang="ja-JP" altLang="en-US" sz="3000" u="sng" dirty="0">
                <a:solidFill>
                  <a:srgbClr val="C00000"/>
                </a:solidFill>
                <a:latin typeface="HGP創英角ｺﾞｼｯｸUB" pitchFamily="50" charset="-128"/>
                <a:ea typeface="HGP創英角ｺﾞｼｯｸUB" pitchFamily="50" charset="-128"/>
              </a:rPr>
              <a:t>合否</a:t>
            </a:r>
            <a:r>
              <a:rPr lang="ja-JP" altLang="en-US" sz="3000" u="sng" dirty="0" smtClean="0">
                <a:solidFill>
                  <a:srgbClr val="C00000"/>
                </a:solidFill>
                <a:latin typeface="HGP創英角ｺﾞｼｯｸUB" pitchFamily="50" charset="-128"/>
                <a:ea typeface="HGP創英角ｺﾞｼｯｸUB" pitchFamily="50" charset="-128"/>
              </a:rPr>
              <a:t>の判断材料</a:t>
            </a:r>
            <a:endParaRPr lang="en-US" altLang="ja-JP" sz="3000" dirty="0">
              <a:solidFill>
                <a:srgbClr val="C00000"/>
              </a:solidFill>
              <a:latin typeface="HGP創英角ｺﾞｼｯｸUB" pitchFamily="50" charset="-128"/>
              <a:ea typeface="HGP創英角ｺﾞｼｯｸUB" pitchFamily="50" charset="-128"/>
            </a:endParaRPr>
          </a:p>
          <a:p>
            <a:pPr>
              <a:defRPr/>
            </a:pPr>
            <a:r>
              <a:rPr lang="ja-JP" altLang="en-US" sz="3000" dirty="0" smtClean="0">
                <a:solidFill>
                  <a:srgbClr val="C00000"/>
                </a:solidFill>
                <a:latin typeface="HGP創英角ｺﾞｼｯｸUB" pitchFamily="50" charset="-128"/>
                <a:ea typeface="HGP創英角ｺﾞｼｯｸUB" pitchFamily="50" charset="-128"/>
              </a:rPr>
              <a:t>　　　　　　　　 　　後期入試は国数英３教科実施</a:t>
            </a:r>
            <a:endParaRPr lang="en-US" altLang="ja-JP" sz="3000" dirty="0" smtClean="0">
              <a:solidFill>
                <a:srgbClr val="C00000"/>
              </a:solidFill>
              <a:latin typeface="HGP創英角ｺﾞｼｯｸUB" pitchFamily="50" charset="-128"/>
              <a:ea typeface="HGP創英角ｺﾞｼｯｸUB" pitchFamily="50" charset="-128"/>
            </a:endParaRPr>
          </a:p>
          <a:p>
            <a:pPr>
              <a:defRPr/>
            </a:pPr>
            <a:r>
              <a:rPr lang="ja-JP" altLang="en-US" sz="3000" dirty="0">
                <a:solidFill>
                  <a:srgbClr val="C00000"/>
                </a:solidFill>
                <a:latin typeface="HGP創英角ｺﾞｼｯｸUB" pitchFamily="50" charset="-128"/>
                <a:ea typeface="HGP創英角ｺﾞｼｯｸUB" pitchFamily="50" charset="-128"/>
              </a:rPr>
              <a:t>　</a:t>
            </a:r>
            <a:r>
              <a:rPr lang="ja-JP" altLang="en-US" sz="3000" dirty="0" smtClean="0">
                <a:solidFill>
                  <a:srgbClr val="C00000"/>
                </a:solidFill>
                <a:latin typeface="HGP創英角ｺﾞｼｯｸUB" pitchFamily="50" charset="-128"/>
                <a:ea typeface="HGP創英角ｺﾞｼｯｸUB" pitchFamily="50" charset="-128"/>
              </a:rPr>
              <a:t>　　　　　　　 　　</a:t>
            </a:r>
            <a:r>
              <a:rPr lang="ja-JP" altLang="en-US" sz="3000" u="sng" dirty="0" smtClean="0">
                <a:solidFill>
                  <a:srgbClr val="C00000"/>
                </a:solidFill>
                <a:latin typeface="HGP創英角ｺﾞｼｯｸUB" pitchFamily="50" charset="-128"/>
                <a:ea typeface="HGP創英角ｺﾞｼｯｸUB" pitchFamily="50" charset="-128"/>
              </a:rPr>
              <a:t>西南・舞鶴は後期入試なし</a:t>
            </a:r>
          </a:p>
          <a:p>
            <a:pPr>
              <a:defRPr/>
            </a:pPr>
            <a:r>
              <a:rPr lang="ja-JP" altLang="en-US" sz="3600" dirty="0" smtClean="0">
                <a:solidFill>
                  <a:srgbClr val="C00000"/>
                </a:solidFill>
                <a:latin typeface="HGP創英角ｺﾞｼｯｸUB" pitchFamily="50" charset="-128"/>
                <a:ea typeface="HGP創英角ｺﾞｼｯｸUB" pitchFamily="50" charset="-128"/>
              </a:rPr>
              <a:t>　</a:t>
            </a:r>
            <a:endParaRPr lang="en-US" altLang="ja-JP" sz="3600" dirty="0" smtClean="0">
              <a:solidFill>
                <a:srgbClr val="C00000"/>
              </a:solidFill>
              <a:latin typeface="HGP創英角ｺﾞｼｯｸUB" pitchFamily="50" charset="-128"/>
              <a:ea typeface="HGP創英角ｺﾞｼｯｸUB" pitchFamily="50" charset="-128"/>
            </a:endParaRPr>
          </a:p>
          <a:p>
            <a:pPr>
              <a:defRPr/>
            </a:pPr>
            <a:r>
              <a:rPr lang="ja-JP" altLang="en-US" sz="3600" dirty="0" smtClean="0">
                <a:solidFill>
                  <a:srgbClr val="C00000"/>
                </a:solidFill>
                <a:latin typeface="HGP創英角ｺﾞｼｯｸUB" pitchFamily="50" charset="-128"/>
                <a:ea typeface="HGP創英角ｺﾞｼｯｸUB" pitchFamily="50" charset="-128"/>
              </a:rPr>
              <a:t>　調査書→</a:t>
            </a:r>
            <a:r>
              <a:rPr lang="ja-JP" altLang="en-US" sz="3000" dirty="0" smtClean="0">
                <a:solidFill>
                  <a:srgbClr val="C00000"/>
                </a:solidFill>
                <a:latin typeface="HGP創英角ｺﾞｼｯｸUB" pitchFamily="50" charset="-128"/>
                <a:ea typeface="HGP創英角ｺﾞｼｯｸUB" pitchFamily="50" charset="-128"/>
              </a:rPr>
              <a:t>参考資料 </a:t>
            </a:r>
            <a:r>
              <a:rPr lang="ja-JP" altLang="en-US" sz="3600" dirty="0" smtClean="0">
                <a:solidFill>
                  <a:srgbClr val="C00000"/>
                </a:solidFill>
                <a:latin typeface="HGP創英角ｺﾞｼｯｸUB" pitchFamily="50" charset="-128"/>
                <a:ea typeface="HGP創英角ｺﾞｼｯｸUB" pitchFamily="50" charset="-128"/>
              </a:rPr>
              <a:t>　　　</a:t>
            </a:r>
            <a:endParaRPr lang="ja-JP" altLang="en-US" sz="3600" i="1" dirty="0" smtClean="0">
              <a:solidFill>
                <a:srgbClr val="C00000"/>
              </a:solidFill>
              <a:latin typeface="HGP創英角ｺﾞｼｯｸUB" pitchFamily="50" charset="-128"/>
              <a:ea typeface="HGP創英角ｺﾞｼｯｸUB" pitchFamily="50" charset="-128"/>
            </a:endParaRPr>
          </a:p>
        </p:txBody>
      </p:sp>
      <p:sp>
        <p:nvSpPr>
          <p:cNvPr id="30" name="AutoShape 12"/>
          <p:cNvSpPr>
            <a:spLocks/>
          </p:cNvSpPr>
          <p:nvPr/>
        </p:nvSpPr>
        <p:spPr bwMode="auto">
          <a:xfrm>
            <a:off x="1916997" y="2599508"/>
            <a:ext cx="243263" cy="2481942"/>
          </a:xfrm>
          <a:prstGeom prst="leftBrace">
            <a:avLst>
              <a:gd name="adj1" fmla="val 74834"/>
              <a:gd name="adj2" fmla="val 50000"/>
            </a:avLst>
          </a:prstGeom>
          <a:noFill/>
          <a:ln w="2540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algn="ctr" eaLnBrk="1" hangingPunct="1"/>
            <a:endParaRPr lang="ja-JP" altLang="en-US">
              <a:solidFill>
                <a:srgbClr val="C40000"/>
              </a:solidFill>
              <a:ea typeface="HGP創英角ｺﾞｼｯｸUB" pitchFamily="50" charset="-128"/>
            </a:endParaRPr>
          </a:p>
        </p:txBody>
      </p:sp>
      <p:sp>
        <p:nvSpPr>
          <p:cNvPr id="31" name="Text Box 10"/>
          <p:cNvSpPr txBox="1">
            <a:spLocks noChangeArrowheads="1"/>
          </p:cNvSpPr>
          <p:nvPr/>
        </p:nvSpPr>
        <p:spPr bwMode="auto">
          <a:xfrm>
            <a:off x="3119800" y="5656778"/>
            <a:ext cx="5958885" cy="646331"/>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0000"/>
                </a:solidFill>
                <a:ea typeface="HGP創英角ｺﾞｼｯｸUB" pitchFamily="50" charset="-128"/>
              </a:rPr>
              <a:t>ほぼ学力試験で合否決定！</a:t>
            </a:r>
            <a:endParaRPr lang="ja-JP" altLang="en-US" sz="3600" dirty="0">
              <a:solidFill>
                <a:srgbClr val="FF0000"/>
              </a:solidFill>
              <a:ea typeface="HGP創英角ｺﾞｼｯｸUB" pitchFamily="50" charset="-128"/>
            </a:endParaRPr>
          </a:p>
        </p:txBody>
      </p:sp>
      <p:sp>
        <p:nvSpPr>
          <p:cNvPr id="9" name="タイトル 1"/>
          <p:cNvSpPr>
            <a:spLocks noGrp="1"/>
          </p:cNvSpPr>
          <p:nvPr>
            <p:ph type="title"/>
          </p:nvPr>
        </p:nvSpPr>
        <p:spPr>
          <a:xfrm>
            <a:off x="574768" y="1247134"/>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私立前期・後期入試</a:t>
            </a:r>
            <a:r>
              <a:rPr kumimoji="1" lang="ja-JP" altLang="en-US" sz="4800" dirty="0" smtClean="0">
                <a:latin typeface="HGP創英角ｺﾞｼｯｸUB" panose="020B0900000000000000" pitchFamily="50" charset="-128"/>
                <a:ea typeface="HGP創英角ｺﾞｼｯｸUB" panose="020B0900000000000000" pitchFamily="50" charset="-128"/>
              </a:rPr>
              <a:t>の合否判定方法</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167227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6"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13" name="タイトル 1"/>
          <p:cNvSpPr>
            <a:spLocks noGrp="1"/>
          </p:cNvSpPr>
          <p:nvPr>
            <p:ph type="title"/>
          </p:nvPr>
        </p:nvSpPr>
        <p:spPr>
          <a:xfrm>
            <a:off x="613956" y="1247134"/>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私立後期入試の受験をどうするか</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995027" y="2840698"/>
            <a:ext cx="10382722" cy="2532069"/>
            <a:chOff x="995030" y="2364058"/>
            <a:chExt cx="10382722" cy="2532069"/>
          </a:xfrm>
        </p:grpSpPr>
        <p:sp>
          <p:nvSpPr>
            <p:cNvPr id="9"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995030" y="2364058"/>
              <a:ext cx="10043083" cy="797153"/>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①</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前期で決まれば基本的に受験の必要はない。</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sp>
          <p:nvSpPr>
            <p:cNvPr id="10"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995030" y="3161211"/>
              <a:ext cx="10382722" cy="797153"/>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②上位コース・特待狙いで再チャレンジできる。</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sp>
          <p:nvSpPr>
            <p:cNvPr id="11"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995031" y="4098974"/>
              <a:ext cx="10043084" cy="797153"/>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③</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私立第一志望校の受験としてもってくる。</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grpSp>
      <p:sp>
        <p:nvSpPr>
          <p:cNvPr id="3" name="正方形/長方形 2"/>
          <p:cNvSpPr/>
          <p:nvPr/>
        </p:nvSpPr>
        <p:spPr>
          <a:xfrm>
            <a:off x="3415530" y="2071000"/>
            <a:ext cx="4220117" cy="707886"/>
          </a:xfrm>
          <a:prstGeom prst="rect">
            <a:avLst/>
          </a:prstGeom>
        </p:spPr>
        <p:txBody>
          <a:bodyPr wrap="square">
            <a:spAutoFit/>
          </a:bodyPr>
          <a:lstStyle/>
          <a:p>
            <a:r>
              <a:rPr lang="ja-JP" altLang="en-US" sz="4000" dirty="0" smtClean="0">
                <a:solidFill>
                  <a:srgbClr val="003300"/>
                </a:solidFill>
                <a:latin typeface="ＤＦＧ太丸ゴシック体" panose="020F0800010101010101" pitchFamily="50" charset="-128"/>
                <a:ea typeface="ＤＦＧ太丸ゴシック体" panose="020F0800010101010101" pitchFamily="50" charset="-128"/>
              </a:rPr>
              <a:t>～３つのポイント～</a:t>
            </a:r>
            <a:endParaRPr lang="en-US" altLang="ja-JP" sz="4000" dirty="0">
              <a:solidFill>
                <a:srgbClr val="FF0000"/>
              </a:solidFill>
              <a:latin typeface="ＤＦＧ太丸ゴシック体" panose="020F0800010101010101" pitchFamily="50" charset="-128"/>
              <a:ea typeface="ＤＦＧ太丸ゴシック体" panose="020F0800010101010101" pitchFamily="50" charset="-128"/>
            </a:endParaRPr>
          </a:p>
        </p:txBody>
      </p:sp>
    </p:spTree>
    <p:extLst>
      <p:ext uri="{BB962C8B-B14F-4D97-AF65-F5344CB8AC3E}">
        <p14:creationId xmlns:p14="http://schemas.microsoft.com/office/powerpoint/2010/main" val="2624606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624076"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13" name="タイトル 1"/>
          <p:cNvSpPr>
            <a:spLocks noGrp="1"/>
          </p:cNvSpPr>
          <p:nvPr>
            <p:ph type="title"/>
          </p:nvPr>
        </p:nvSpPr>
        <p:spPr>
          <a:xfrm>
            <a:off x="613956" y="1247134"/>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受験校をどうするか</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grpSp>
        <p:nvGrpSpPr>
          <p:cNvPr id="2" name="グループ化 1"/>
          <p:cNvGrpSpPr/>
          <p:nvPr/>
        </p:nvGrpSpPr>
        <p:grpSpPr>
          <a:xfrm>
            <a:off x="995025" y="2778886"/>
            <a:ext cx="10330471" cy="3081658"/>
            <a:chOff x="995029" y="2364058"/>
            <a:chExt cx="10330471" cy="2330919"/>
          </a:xfrm>
        </p:grpSpPr>
        <p:sp>
          <p:nvSpPr>
            <p:cNvPr id="9"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995031" y="2364058"/>
              <a:ext cx="9481380" cy="797153"/>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①現在のテスト結果の偏差値から考える。</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sp>
          <p:nvSpPr>
            <p:cNvPr id="10"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995029" y="2821917"/>
              <a:ext cx="10330471" cy="797153"/>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②校風・学校独自の取り組みを踏まえて考える。</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sp>
          <p:nvSpPr>
            <p:cNvPr id="11"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995030" y="3897824"/>
              <a:ext cx="10043084" cy="797153"/>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④</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通学距離から３年間通えるか考える。</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grpSp>
      <p:sp>
        <p:nvSpPr>
          <p:cNvPr id="3" name="正方形/長方形 2"/>
          <p:cNvSpPr/>
          <p:nvPr/>
        </p:nvSpPr>
        <p:spPr>
          <a:xfrm>
            <a:off x="3415530" y="2071000"/>
            <a:ext cx="4220117" cy="707886"/>
          </a:xfrm>
          <a:prstGeom prst="rect">
            <a:avLst/>
          </a:prstGeom>
        </p:spPr>
        <p:txBody>
          <a:bodyPr wrap="square">
            <a:spAutoFit/>
          </a:bodyPr>
          <a:lstStyle/>
          <a:p>
            <a:r>
              <a:rPr lang="ja-JP" altLang="en-US" sz="4000" dirty="0" smtClean="0">
                <a:solidFill>
                  <a:srgbClr val="003300"/>
                </a:solidFill>
                <a:latin typeface="ＤＦＧ太丸ゴシック体" panose="020F0800010101010101" pitchFamily="50" charset="-128"/>
                <a:ea typeface="ＤＦＧ太丸ゴシック体" panose="020F0800010101010101" pitchFamily="50" charset="-128"/>
              </a:rPr>
              <a:t>～４つのポイント～</a:t>
            </a:r>
            <a:endParaRPr lang="en-US" altLang="ja-JP" sz="4000" dirty="0">
              <a:solidFill>
                <a:srgbClr val="FF0000"/>
              </a:solidFill>
              <a:latin typeface="ＤＦＧ太丸ゴシック体" panose="020F0800010101010101" pitchFamily="50" charset="-128"/>
              <a:ea typeface="ＤＦＧ太丸ゴシック体" panose="020F0800010101010101" pitchFamily="50" charset="-128"/>
            </a:endParaRPr>
          </a:p>
        </p:txBody>
      </p:sp>
      <p:sp>
        <p:nvSpPr>
          <p:cNvPr id="12"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995027" y="4099545"/>
            <a:ext cx="10043084" cy="707100"/>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③</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大学の合格実績・進学先から考える。</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cxnSp>
        <p:nvCxnSpPr>
          <p:cNvPr id="14" name="直線矢印コネクタ 13"/>
          <p:cNvCxnSpPr/>
          <p:nvPr/>
        </p:nvCxnSpPr>
        <p:spPr>
          <a:xfrm flipH="1">
            <a:off x="8842677" y="2259874"/>
            <a:ext cx="980592" cy="21932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四角形: 角を丸くする 49">
            <a:extLst>
              <a:ext uri="{FF2B5EF4-FFF2-40B4-BE49-F238E27FC236}">
                <a16:creationId xmlns:a16="http://schemas.microsoft.com/office/drawing/2014/main" xmlns="" id="{910C8761-8C08-4BDD-9827-826609922824}"/>
              </a:ext>
            </a:extLst>
          </p:cNvPr>
          <p:cNvSpPr/>
          <p:nvPr/>
        </p:nvSpPr>
        <p:spPr>
          <a:xfrm>
            <a:off x="7883341" y="1956407"/>
            <a:ext cx="4121425"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＊コースによって推薦枠の利用が可能かどうかも押さえておく！</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16" name="四角形: 角を丸くする 49">
            <a:extLst>
              <a:ext uri="{FF2B5EF4-FFF2-40B4-BE49-F238E27FC236}">
                <a16:creationId xmlns:a16="http://schemas.microsoft.com/office/drawing/2014/main" xmlns="" id="{910C8761-8C08-4BDD-9827-826609922824}"/>
              </a:ext>
            </a:extLst>
          </p:cNvPr>
          <p:cNvSpPr/>
          <p:nvPr/>
        </p:nvSpPr>
        <p:spPr>
          <a:xfrm>
            <a:off x="5192393" y="5648842"/>
            <a:ext cx="4630876"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＊実際に足を運んで見てどのくらいかかるか把握しておくのがベストです。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cxnSp>
        <p:nvCxnSpPr>
          <p:cNvPr id="17" name="直線矢印コネクタ 16"/>
          <p:cNvCxnSpPr>
            <a:stCxn id="16" idx="1"/>
          </p:cNvCxnSpPr>
          <p:nvPr/>
        </p:nvCxnSpPr>
        <p:spPr>
          <a:xfrm flipH="1" flipV="1">
            <a:off x="4480294" y="5333594"/>
            <a:ext cx="712099" cy="61871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388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表 57"/>
          <p:cNvGraphicFramePr>
            <a:graphicFrameLocks noGrp="1"/>
          </p:cNvGraphicFramePr>
          <p:nvPr>
            <p:extLst>
              <p:ext uri="{D42A27DB-BD31-4B8C-83A1-F6EECF244321}">
                <p14:modId xmlns:p14="http://schemas.microsoft.com/office/powerpoint/2010/main" val="1884672550"/>
              </p:ext>
            </p:extLst>
          </p:nvPr>
        </p:nvGraphicFramePr>
        <p:xfrm>
          <a:off x="400224" y="252611"/>
          <a:ext cx="10925272" cy="6549001"/>
        </p:xfrm>
        <a:graphic>
          <a:graphicData uri="http://schemas.openxmlformats.org/drawingml/2006/table">
            <a:tbl>
              <a:tblPr/>
              <a:tblGrid>
                <a:gridCol w="1740152"/>
                <a:gridCol w="1148140"/>
                <a:gridCol w="1148140"/>
                <a:gridCol w="1148140"/>
                <a:gridCol w="1148140"/>
                <a:gridCol w="1148140"/>
                <a:gridCol w="1148140"/>
                <a:gridCol w="1148140"/>
                <a:gridCol w="1148140"/>
              </a:tblGrid>
              <a:tr h="32235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900" b="1" i="0" u="none" strike="noStrike" dirty="0" smtClean="0">
                          <a:effectLst/>
                          <a:latin typeface="+mn-ea"/>
                          <a:ea typeface="+mn-ea"/>
                        </a:rPr>
                        <a:t>　</a:t>
                      </a:r>
                      <a:r>
                        <a:rPr lang="ja-JP" altLang="en-US" sz="1500" b="1" i="0" u="none" strike="noStrike" dirty="0" smtClean="0">
                          <a:effectLst/>
                          <a:latin typeface="+mn-ea"/>
                          <a:ea typeface="+mn-ea"/>
                        </a:rPr>
                        <a:t>公立高校</a:t>
                      </a: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smtClean="0">
                          <a:effectLst/>
                          <a:latin typeface="+mj-ea"/>
                          <a:ea typeface="+mj-ea"/>
                        </a:rPr>
                        <a:t>大濠</a:t>
                      </a:r>
                      <a:endParaRPr lang="ja-JP" altLang="en-US" sz="1400" b="1" i="0" u="none" strike="noStrike" dirty="0">
                        <a:effectLst/>
                        <a:latin typeface="+mj-ea"/>
                        <a:ea typeface="+mj-ea"/>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smtClean="0">
                          <a:effectLst/>
                          <a:latin typeface="+mj-ea"/>
                          <a:ea typeface="+mj-ea"/>
                        </a:rPr>
                        <a:t>西南</a:t>
                      </a:r>
                      <a:endParaRPr lang="ja-JP" altLang="en-US" sz="1400" b="1" i="0" u="none" strike="noStrike" dirty="0">
                        <a:effectLst/>
                        <a:latin typeface="+mj-ea"/>
                        <a:ea typeface="+mj-ea"/>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a:effectLst/>
                          <a:latin typeface="+mj-ea"/>
                          <a:ea typeface="+mj-ea"/>
                        </a:rPr>
                        <a:t>筑女</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smtClean="0">
                          <a:effectLst/>
                          <a:latin typeface="+mj-ea"/>
                          <a:ea typeface="+mj-ea"/>
                        </a:rPr>
                        <a:t>東福岡</a:t>
                      </a:r>
                      <a:endParaRPr lang="ja-JP" altLang="en-US" sz="1400" b="1" i="0" u="none" strike="noStrike" dirty="0">
                        <a:effectLst/>
                        <a:latin typeface="+mj-ea"/>
                        <a:ea typeface="+mj-ea"/>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smtClean="0">
                          <a:effectLst/>
                          <a:latin typeface="+mj-ea"/>
                          <a:ea typeface="+mj-ea"/>
                        </a:rPr>
                        <a:t>中村女</a:t>
                      </a:r>
                      <a:endParaRPr lang="ja-JP" altLang="en-US" sz="1400" b="1" i="0" u="none" strike="noStrike" dirty="0">
                        <a:effectLst/>
                        <a:latin typeface="+mj-ea"/>
                        <a:ea typeface="+mj-ea"/>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smtClean="0">
                          <a:effectLst/>
                          <a:latin typeface="+mj-ea"/>
                          <a:ea typeface="+mj-ea"/>
                        </a:rPr>
                        <a:t>若葉</a:t>
                      </a:r>
                      <a:endParaRPr lang="ja-JP" altLang="en-US" sz="1400" b="1" i="0" u="none" strike="noStrike" dirty="0">
                        <a:effectLst/>
                        <a:latin typeface="+mj-ea"/>
                        <a:ea typeface="+mj-ea"/>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smtClean="0">
                          <a:effectLst/>
                          <a:latin typeface="+mj-ea"/>
                          <a:ea typeface="+mj-ea"/>
                        </a:rPr>
                        <a:t>舞鶴</a:t>
                      </a:r>
                      <a:endParaRPr lang="ja-JP" altLang="en-US" sz="1400" b="1" i="0" u="none" strike="noStrike" dirty="0">
                        <a:effectLst/>
                        <a:latin typeface="+mj-ea"/>
                        <a:ea typeface="+mj-ea"/>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c>
                  <a:txBody>
                    <a:bodyPr/>
                    <a:lstStyle/>
                    <a:p>
                      <a:pPr algn="ctr" fontAlgn="ctr"/>
                      <a:r>
                        <a:rPr lang="ja-JP" altLang="en-US" sz="1400" b="1" i="0" u="none" strike="noStrike" dirty="0" smtClean="0">
                          <a:effectLst/>
                          <a:latin typeface="+mj-ea"/>
                          <a:ea typeface="+mj-ea"/>
                        </a:rPr>
                        <a:t>難関私立</a:t>
                      </a:r>
                      <a:endParaRPr lang="ja-JP" altLang="en-US" sz="1400" b="1" i="0" u="none" strike="noStrike" dirty="0">
                        <a:effectLst/>
                        <a:latin typeface="+mj-ea"/>
                        <a:ea typeface="+mj-ea"/>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solidFill>
                      <a:srgbClr val="FFCC66"/>
                    </a:solidFill>
                  </a:tcPr>
                </a:tc>
              </a:tr>
              <a:tr h="250721">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c>
                  <a:txBody>
                    <a:bodyPr/>
                    <a:lstStyle/>
                    <a:p>
                      <a:pPr algn="l" fontAlgn="ctr"/>
                      <a:endParaRPr lang="ja-JP" altLang="en-US" sz="14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a:noFill/>
                    </a:lnB>
                    <a:solidFill>
                      <a:schemeClr val="bg1"/>
                    </a:solidFill>
                  </a:tcPr>
                </a:tc>
              </a:tr>
              <a:tr h="319401">
                <a:tc>
                  <a:txBody>
                    <a:bodyPr/>
                    <a:lstStyle/>
                    <a:p>
                      <a:pPr algn="l" fontAlgn="ctr"/>
                      <a:r>
                        <a:rPr lang="ja-JP" altLang="en-US" sz="900" b="0" i="0" u="none" strike="noStrike" dirty="0" smtClean="0">
                          <a:effectLst/>
                          <a:latin typeface="ＭＳ Ｐゴシック" panose="020B0600070205080204" pitchFamily="50" charset="-128"/>
                          <a:ea typeface="ＭＳ Ｐゴシック" panose="020B0600070205080204" pitchFamily="50" charset="-128"/>
                        </a:rPr>
                        <a:t>　　　</a:t>
                      </a:r>
                      <a:endParaRPr lang="en-US" altLang="ja-JP" sz="1000" b="1" i="0" u="none" strike="noStrike" dirty="0" smtClean="0">
                        <a:effectLst/>
                        <a:latin typeface="ＭＳ Ｐゴシック" panose="020B0600070205080204" pitchFamily="50" charset="-128"/>
                        <a:ea typeface="ＭＳ Ｐゴシック" panose="020B0600070205080204" pitchFamily="50" charset="-128"/>
                      </a:endParaRPr>
                    </a:p>
                    <a:p>
                      <a:pPr algn="l" fontAlgn="ctr"/>
                      <a:r>
                        <a:rPr lang="ja-JP" altLang="en-US" sz="1000" b="1" i="0" u="none" strike="noStrike" dirty="0" smtClean="0">
                          <a:effectLst/>
                          <a:latin typeface="ＭＳ Ｐゴシック" panose="020B0600070205080204" pitchFamily="50" charset="-128"/>
                          <a:ea typeface="ＭＳ Ｐゴシック" panose="020B0600070205080204" pitchFamily="50" charset="-128"/>
                        </a:rPr>
                        <a:t>　　　　　　　</a:t>
                      </a:r>
                      <a:endParaRPr lang="ja-JP" altLang="en-US" sz="1000" b="1"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w="19050" cap="flat" cmpd="sng" algn="ctr">
                      <a:solidFill>
                        <a:schemeClr val="bg1">
                          <a:lumMod val="50000"/>
                        </a:schemeClr>
                      </a:solidFill>
                      <a:prstDash val="solid"/>
                      <a:round/>
                      <a:headEnd type="none" w="med" len="med"/>
                      <a:tailEnd type="none" w="med" len="med"/>
                    </a:lnB>
                    <a:solidFill>
                      <a:schemeClr val="bg1"/>
                    </a:solidFill>
                  </a:tcPr>
                </a:tc>
              </a:tr>
              <a:tr h="569478">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endParaRPr lang="en-US" altLang="ja-JP" sz="12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endParaRPr lang="en-US" sz="9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endParaRPr lang="en-US" sz="900" b="0" i="0" u="none" strike="noStrike" dirty="0">
                        <a:effectLst/>
                        <a:latin typeface="ＭＳ Ｐゴシック" panose="020B0600070205080204" pitchFamily="50" charset="-128"/>
                        <a:ea typeface="ＭＳ Ｐゴシック" panose="020B0600070205080204" pitchFamily="50" charset="-128"/>
                      </a:endParaRP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284739">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284739">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284739">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276238">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91242">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339986">
                <a:tc>
                  <a:txBody>
                    <a:bodyPr/>
                    <a:lstStyle/>
                    <a:p>
                      <a:pPr algn="ctr" fontAlgn="ctr"/>
                      <a:endParaRPr lang="ja-JP" altLang="en-US" sz="900" b="1"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201867">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276238">
                <a:tc>
                  <a:txBody>
                    <a:bodyPr/>
                    <a:lstStyle/>
                    <a:p>
                      <a:pPr algn="l" fontAlgn="ctr"/>
                      <a:endParaRPr lang="ja-JP" altLang="en-US" sz="900" b="1" i="0" u="none" strike="noStrike" dirty="0">
                        <a:effectLst/>
                        <a:latin typeface="ＭＳ Ｐゴシック" panose="020B0600070205080204" pitchFamily="50" charset="-128"/>
                        <a:ea typeface="ＭＳ Ｐゴシック" panose="020B0600070205080204" pitchFamily="50" charset="-128"/>
                      </a:endParaRPr>
                    </a:p>
                  </a:txBody>
                  <a:tcPr marL="0" marR="0" marT="0" marB="0">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r>
              <a:tr h="191242">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r>
              <a:tr h="286862">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191242">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a:noFill/>
                    </a:lnB>
                    <a:solidFill>
                      <a:schemeClr val="bg1"/>
                    </a:solidFill>
                  </a:tcPr>
                </a:tc>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a:noFill/>
                    </a:lnB>
                    <a:solidFill>
                      <a:schemeClr val="bg1"/>
                    </a:solidFill>
                  </a:tcPr>
                </a:tc>
              </a:tr>
              <a:tr h="284739">
                <a:tc>
                  <a:txBody>
                    <a:bodyPr/>
                    <a:lstStyle/>
                    <a:p>
                      <a:pPr algn="l" fontAlgn="ctr"/>
                      <a:endParaRPr lang="ja-JP" altLang="en-US"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olid"/>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endParaRPr lang="en-US" altLang="ja-JP" sz="900" b="0" i="0" u="none" strike="noStrike" dirty="0">
                        <a:effectLst/>
                        <a:latin typeface="ＭＳ Ｐゴシック" panose="020B0600070205080204" pitchFamily="50" charset="-128"/>
                        <a:ea typeface="ＭＳ Ｐゴシック" panose="020B0600070205080204" pitchFamily="50" charset="-128"/>
                      </a:endParaRP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ysDot"/>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c>
                  <a:txBody>
                    <a:bodyPr/>
                    <a:lstStyle/>
                    <a:p>
                      <a:pPr algn="l" fontAlgn="ctr"/>
                      <a:r>
                        <a:rPr lang="ja-JP" altLang="en-US" sz="900" b="0" i="0" u="none" strike="noStrike" dirty="0">
                          <a:effectLst/>
                          <a:latin typeface="ＭＳ Ｐゴシック" panose="020B0600070205080204" pitchFamily="50" charset="-128"/>
                          <a:ea typeface="ＭＳ Ｐゴシック" panose="020B0600070205080204" pitchFamily="50" charset="-128"/>
                        </a:rPr>
                        <a:t>　</a:t>
                      </a:r>
                    </a:p>
                  </a:txBody>
                  <a:tcPr marL="0" marR="0" marT="0" marB="0" anchor="ctr">
                    <a:lnL w="19050" cap="flat" cmpd="sng" algn="ctr">
                      <a:solidFill>
                        <a:srgbClr val="C00000"/>
                      </a:solidFill>
                      <a:prstDash val="sysDot"/>
                      <a:round/>
                      <a:headEnd type="none" w="med" len="med"/>
                      <a:tailEnd type="none" w="med" len="med"/>
                    </a:lnL>
                    <a:lnR w="19050" cap="flat" cmpd="sng" algn="ctr">
                      <a:solidFill>
                        <a:srgbClr val="C00000"/>
                      </a:solidFill>
                      <a:prstDash val="solid"/>
                      <a:round/>
                      <a:headEnd type="none" w="med" len="med"/>
                      <a:tailEnd type="none" w="med" len="med"/>
                    </a:lnR>
                    <a:lnT>
                      <a:noFill/>
                    </a:lnT>
                    <a:lnB w="19050" cap="flat" cmpd="sng" algn="ctr">
                      <a:solidFill>
                        <a:srgbClr val="C00000"/>
                      </a:solidFill>
                      <a:prstDash val="solid"/>
                      <a:round/>
                      <a:headEnd type="none" w="med" len="med"/>
                      <a:tailEnd type="none" w="med" len="med"/>
                    </a:lnB>
                    <a:solidFill>
                      <a:schemeClr val="bg1"/>
                    </a:solidFill>
                  </a:tcPr>
                </a:tc>
              </a:tr>
            </a:tbl>
          </a:graphicData>
        </a:graphic>
      </p:graphicFrame>
      <p:grpSp>
        <p:nvGrpSpPr>
          <p:cNvPr id="14" name="グループ化 13"/>
          <p:cNvGrpSpPr/>
          <p:nvPr/>
        </p:nvGrpSpPr>
        <p:grpSpPr>
          <a:xfrm>
            <a:off x="621312" y="670561"/>
            <a:ext cx="10718354" cy="5501638"/>
            <a:chOff x="323528" y="938949"/>
            <a:chExt cx="8539457" cy="4846583"/>
          </a:xfrm>
        </p:grpSpPr>
        <p:sp>
          <p:nvSpPr>
            <p:cNvPr id="16" name="テキスト ボックス 1"/>
            <p:cNvSpPr txBox="1"/>
            <p:nvPr/>
          </p:nvSpPr>
          <p:spPr>
            <a:xfrm>
              <a:off x="377503" y="2607367"/>
              <a:ext cx="1045195" cy="230461"/>
            </a:xfrm>
            <a:prstGeom prst="rect">
              <a:avLst/>
            </a:prstGeom>
            <a:solidFill>
              <a:srgbClr val="66FF66"/>
            </a:solidFill>
            <a:ln w="25400">
              <a:solidFill>
                <a:srgbClr val="33CC33"/>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城南</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５８</a:t>
              </a:r>
            </a:p>
          </p:txBody>
        </p:sp>
        <p:sp>
          <p:nvSpPr>
            <p:cNvPr id="18" name="テキスト ボックス 4"/>
            <p:cNvSpPr txBox="1"/>
            <p:nvPr/>
          </p:nvSpPr>
          <p:spPr>
            <a:xfrm>
              <a:off x="4316314" y="1569728"/>
              <a:ext cx="773037"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SS</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64</a:t>
              </a:r>
              <a:endParaRPr lang="ja-JP" altLang="en-US"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9" name="テキスト ボックス 4"/>
            <p:cNvSpPr txBox="1"/>
            <p:nvPr/>
          </p:nvSpPr>
          <p:spPr>
            <a:xfrm>
              <a:off x="4325838" y="1952292"/>
              <a:ext cx="763513"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a:solidFill>
                    <a:srgbClr val="FF0000"/>
                  </a:solidFill>
                  <a:latin typeface="HGP創英角ｺﾞｼｯｸUB" panose="020B0900000000000000" pitchFamily="50" charset="-128"/>
                  <a:ea typeface="HGP創英角ｺﾞｼｯｸUB" panose="020B0900000000000000" pitchFamily="50" charset="-128"/>
                </a:rPr>
                <a:t>S</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62</a:t>
              </a:r>
              <a:endParaRPr lang="ja-JP" altLang="en-US"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0" name="テキスト ボックス 4"/>
            <p:cNvSpPr txBox="1"/>
            <p:nvPr/>
          </p:nvSpPr>
          <p:spPr>
            <a:xfrm>
              <a:off x="4353309" y="2446141"/>
              <a:ext cx="763511"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A</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59</a:t>
              </a:r>
              <a:endParaRPr lang="ja-JP" altLang="en-US"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4"/>
            <p:cNvSpPr txBox="1"/>
            <p:nvPr/>
          </p:nvSpPr>
          <p:spPr>
            <a:xfrm>
              <a:off x="4343785" y="3236597"/>
              <a:ext cx="773035"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特進</a:t>
              </a: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53</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2" name="テキスト ボックス 4"/>
            <p:cNvSpPr txBox="1"/>
            <p:nvPr/>
          </p:nvSpPr>
          <p:spPr>
            <a:xfrm>
              <a:off x="5308977" y="2428954"/>
              <a:ext cx="698500"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A+</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59</a:t>
              </a:r>
              <a:endParaRPr lang="ja-JP" altLang="en-US"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23" name="テキスト ボックス 4"/>
            <p:cNvSpPr txBox="1"/>
            <p:nvPr/>
          </p:nvSpPr>
          <p:spPr>
            <a:xfrm>
              <a:off x="5308977" y="2763289"/>
              <a:ext cx="697478" cy="36602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A57</a:t>
              </a:r>
              <a:endParaRPr lang="en-US" altLang="ja-JP" sz="1050" dirty="0">
                <a:solidFill>
                  <a:srgbClr val="FF0000"/>
                </a:solidFill>
                <a:latin typeface="HGP創英角ｺﾞｼｯｸUB" panose="020B0900000000000000" pitchFamily="50" charset="-128"/>
                <a:ea typeface="HGP創英角ｺﾞｼｯｸUB" panose="020B0900000000000000" pitchFamily="50" charset="-128"/>
              </a:endParaRPr>
            </a:p>
            <a:p>
              <a:pPr algn="ctr">
                <a:defRPr/>
              </a:pP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S</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特進</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56</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24" name="直線コネクタ 23"/>
            <p:cNvCxnSpPr>
              <a:cxnSpLocks noChangeShapeType="1"/>
            </p:cNvCxnSpPr>
            <p:nvPr/>
          </p:nvCxnSpPr>
          <p:spPr bwMode="auto">
            <a:xfrm>
              <a:off x="1430286" y="2722598"/>
              <a:ext cx="7397774"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テキスト ボックス 4"/>
            <p:cNvSpPr txBox="1"/>
            <p:nvPr/>
          </p:nvSpPr>
          <p:spPr>
            <a:xfrm>
              <a:off x="6189686" y="2806396"/>
              <a:ext cx="698500"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A</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57</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6" name="テキスト ボックス 4"/>
            <p:cNvSpPr txBox="1"/>
            <p:nvPr/>
          </p:nvSpPr>
          <p:spPr>
            <a:xfrm>
              <a:off x="3461072" y="4510396"/>
              <a:ext cx="750888"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進学</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4</a:t>
              </a: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5</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27" name="テキスト ボックス 1"/>
            <p:cNvSpPr txBox="1"/>
            <p:nvPr/>
          </p:nvSpPr>
          <p:spPr>
            <a:xfrm>
              <a:off x="369567" y="3737580"/>
              <a:ext cx="1045195" cy="230461"/>
            </a:xfrm>
            <a:prstGeom prst="rect">
              <a:avLst/>
            </a:prstGeom>
            <a:solidFill>
              <a:srgbClr val="66FF66"/>
            </a:solidFill>
            <a:ln w="25400">
              <a:solidFill>
                <a:srgbClr val="33CC33"/>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筑前</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５０</a:t>
              </a:r>
            </a:p>
          </p:txBody>
        </p:sp>
        <p:cxnSp>
          <p:nvCxnSpPr>
            <p:cNvPr id="28" name="直線コネクタ 27"/>
            <p:cNvCxnSpPr>
              <a:cxnSpLocks noChangeShapeType="1"/>
            </p:cNvCxnSpPr>
            <p:nvPr/>
          </p:nvCxnSpPr>
          <p:spPr bwMode="auto">
            <a:xfrm>
              <a:off x="1419878" y="3852811"/>
              <a:ext cx="7432699"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テキスト ボックス 1"/>
            <p:cNvSpPr txBox="1"/>
            <p:nvPr/>
          </p:nvSpPr>
          <p:spPr>
            <a:xfrm>
              <a:off x="377503" y="4048198"/>
              <a:ext cx="1045195" cy="230461"/>
            </a:xfrm>
            <a:prstGeom prst="rect">
              <a:avLst/>
            </a:prstGeom>
            <a:solidFill>
              <a:srgbClr val="66FF66"/>
            </a:solidFill>
            <a:ln w="25400">
              <a:solidFill>
                <a:srgbClr val="33CC33"/>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福岡西陵</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４８</a:t>
              </a:r>
            </a:p>
          </p:txBody>
        </p:sp>
        <p:sp>
          <p:nvSpPr>
            <p:cNvPr id="31" name="テキスト ボックス 4"/>
            <p:cNvSpPr txBox="1"/>
            <p:nvPr/>
          </p:nvSpPr>
          <p:spPr>
            <a:xfrm>
              <a:off x="3446786" y="3111269"/>
              <a:ext cx="765174"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特進</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54</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cxnSp>
          <p:nvCxnSpPr>
            <p:cNvPr id="32" name="直線コネクタ 31"/>
            <p:cNvCxnSpPr>
              <a:cxnSpLocks noChangeShapeType="1"/>
            </p:cNvCxnSpPr>
            <p:nvPr/>
          </p:nvCxnSpPr>
          <p:spPr bwMode="auto">
            <a:xfrm>
              <a:off x="1430286" y="4136764"/>
              <a:ext cx="7432699"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テキスト ボックス 1"/>
            <p:cNvSpPr txBox="1"/>
            <p:nvPr/>
          </p:nvSpPr>
          <p:spPr>
            <a:xfrm>
              <a:off x="323528" y="5137964"/>
              <a:ext cx="1045195" cy="230461"/>
            </a:xfrm>
            <a:prstGeom prst="rect">
              <a:avLst/>
            </a:prstGeom>
            <a:solidFill>
              <a:srgbClr val="66FF66"/>
            </a:solidFill>
            <a:ln w="25400">
              <a:solidFill>
                <a:srgbClr val="33CC33"/>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糸島</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４２</a:t>
              </a:r>
            </a:p>
          </p:txBody>
        </p:sp>
        <p:cxnSp>
          <p:nvCxnSpPr>
            <p:cNvPr id="34" name="直線コネクタ 33"/>
            <p:cNvCxnSpPr>
              <a:cxnSpLocks noChangeShapeType="1"/>
            </p:cNvCxnSpPr>
            <p:nvPr/>
          </p:nvCxnSpPr>
          <p:spPr bwMode="auto">
            <a:xfrm>
              <a:off x="1350182" y="5253194"/>
              <a:ext cx="7432699"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テキスト ボックス 4"/>
            <p:cNvSpPr txBox="1"/>
            <p:nvPr/>
          </p:nvSpPr>
          <p:spPr>
            <a:xfrm>
              <a:off x="5301040" y="5267744"/>
              <a:ext cx="714375"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進学</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40</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6" name="テキスト ボックス 1"/>
            <p:cNvSpPr txBox="1"/>
            <p:nvPr/>
          </p:nvSpPr>
          <p:spPr>
            <a:xfrm>
              <a:off x="394334" y="2082576"/>
              <a:ext cx="1045195" cy="230461"/>
            </a:xfrm>
            <a:prstGeom prst="rect">
              <a:avLst/>
            </a:prstGeom>
            <a:solidFill>
              <a:srgbClr val="66FF66"/>
            </a:solidFill>
            <a:ln w="25400">
              <a:solidFill>
                <a:srgbClr val="33CC33"/>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dirty="0" smtClean="0">
                  <a:solidFill>
                    <a:prstClr val="black"/>
                  </a:solidFill>
                  <a:latin typeface="HGP創英角ｺﾞｼｯｸUB" panose="020B0900000000000000" pitchFamily="50" charset="-128"/>
                  <a:ea typeface="HGP創英角ｺﾞｼｯｸUB" panose="020B0900000000000000" pitchFamily="50" charset="-128"/>
                </a:rPr>
                <a:t>修猷館</a:t>
              </a:r>
              <a:r>
                <a:rPr lang="ja-JP" altLang="en-US" dirty="0">
                  <a:solidFill>
                    <a:prstClr val="black"/>
                  </a:solidFill>
                  <a:latin typeface="HGP創英角ｺﾞｼｯｸUB" panose="020B0900000000000000" pitchFamily="50" charset="-128"/>
                  <a:ea typeface="HGP創英角ｺﾞｼｯｸUB" panose="020B0900000000000000" pitchFamily="50" charset="-128"/>
                </a:rPr>
                <a:t>６１</a:t>
              </a:r>
            </a:p>
          </p:txBody>
        </p:sp>
        <p:sp>
          <p:nvSpPr>
            <p:cNvPr id="37" name="テキスト ボックス 4"/>
            <p:cNvSpPr txBox="1"/>
            <p:nvPr/>
          </p:nvSpPr>
          <p:spPr>
            <a:xfrm>
              <a:off x="6113763" y="5058011"/>
              <a:ext cx="919207"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高大一貫</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43</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8" name="テキスト ボックス 4"/>
            <p:cNvSpPr txBox="1"/>
            <p:nvPr/>
          </p:nvSpPr>
          <p:spPr>
            <a:xfrm>
              <a:off x="4242150" y="2821512"/>
              <a:ext cx="976305"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a:solidFill>
                    <a:srgbClr val="FF0000"/>
                  </a:solidFill>
                  <a:latin typeface="HGP創英角ｺﾞｼｯｸUB" panose="020B0900000000000000" pitchFamily="50" charset="-128"/>
                  <a:ea typeface="HGP創英角ｺﾞｼｯｸUB" panose="020B0900000000000000" pitchFamily="50" charset="-128"/>
                </a:rPr>
                <a:t>B</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英数特進</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57</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9" name="テキスト ボックス 4"/>
            <p:cNvSpPr txBox="1"/>
            <p:nvPr/>
          </p:nvSpPr>
          <p:spPr>
            <a:xfrm>
              <a:off x="5307955" y="4008276"/>
              <a:ext cx="698500"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特進</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48</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2" name="テキスト ボックス 4"/>
            <p:cNvSpPr txBox="1"/>
            <p:nvPr/>
          </p:nvSpPr>
          <p:spPr>
            <a:xfrm>
              <a:off x="1607644" y="1261913"/>
              <a:ext cx="765174"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S</a:t>
              </a: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進学</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65</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3" name="テキスト ボックス 4"/>
            <p:cNvSpPr txBox="1"/>
            <p:nvPr/>
          </p:nvSpPr>
          <p:spPr>
            <a:xfrm>
              <a:off x="1607643" y="2974582"/>
              <a:ext cx="765174"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進学</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5</a:t>
              </a: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5</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4" name="テキスト ボックス 4"/>
            <p:cNvSpPr txBox="1"/>
            <p:nvPr/>
          </p:nvSpPr>
          <p:spPr>
            <a:xfrm>
              <a:off x="6189688" y="3533533"/>
              <a:ext cx="698500"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a:solidFill>
                    <a:srgbClr val="FF0000"/>
                  </a:solidFill>
                  <a:latin typeface="HGP創英角ｺﾞｼｯｸUB" panose="020B0900000000000000" pitchFamily="50" charset="-128"/>
                  <a:ea typeface="HGP創英角ｺﾞｼｯｸUB" panose="020B0900000000000000" pitchFamily="50" charset="-128"/>
                </a:rPr>
                <a:t>B</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51</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5" name="テキスト ボックス 4"/>
            <p:cNvSpPr txBox="1"/>
            <p:nvPr/>
          </p:nvSpPr>
          <p:spPr>
            <a:xfrm>
              <a:off x="7093383" y="4008276"/>
              <a:ext cx="765174"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C</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特進</a:t>
              </a: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48</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6" name="テキスト ボックス 4"/>
            <p:cNvSpPr txBox="1"/>
            <p:nvPr/>
          </p:nvSpPr>
          <p:spPr>
            <a:xfrm>
              <a:off x="7085089" y="5547465"/>
              <a:ext cx="765174"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進学</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37</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7" name="テキスト ボックス 4"/>
            <p:cNvSpPr txBox="1"/>
            <p:nvPr/>
          </p:nvSpPr>
          <p:spPr>
            <a:xfrm>
              <a:off x="4381052" y="5561849"/>
              <a:ext cx="698500"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進学</a:t>
              </a: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37</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48" name="テキスト ボックス 4"/>
            <p:cNvSpPr txBox="1"/>
            <p:nvPr/>
          </p:nvSpPr>
          <p:spPr>
            <a:xfrm>
              <a:off x="5308977" y="3304784"/>
              <a:ext cx="698500"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a:solidFill>
                    <a:srgbClr val="FF0000"/>
                  </a:solidFill>
                  <a:latin typeface="HGP創英角ｺﾞｼｯｸUB" panose="020B0900000000000000" pitchFamily="50" charset="-128"/>
                  <a:ea typeface="HGP創英角ｺﾞｼｯｸUB" panose="020B0900000000000000" pitchFamily="50" charset="-128"/>
                </a:rPr>
                <a:t>B</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52</a:t>
              </a:r>
              <a:endParaRPr lang="ja-JP" altLang="en-US"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49" name="テキスト ボックス 4"/>
            <p:cNvSpPr txBox="1"/>
            <p:nvPr/>
          </p:nvSpPr>
          <p:spPr>
            <a:xfrm>
              <a:off x="6156350" y="3022242"/>
              <a:ext cx="765174"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S</a:t>
              </a: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特進</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56</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0" name="テキスト ボックス 4"/>
            <p:cNvSpPr txBox="1"/>
            <p:nvPr/>
          </p:nvSpPr>
          <p:spPr>
            <a:xfrm>
              <a:off x="6124953" y="3986791"/>
              <a:ext cx="896827"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a:solidFill>
                    <a:prstClr val="black"/>
                  </a:solidFill>
                  <a:latin typeface="HGP創英角ｺﾞｼｯｸUB" panose="020B0900000000000000" pitchFamily="50" charset="-128"/>
                  <a:ea typeface="HGP創英角ｺﾞｼｯｸUB" panose="020B0900000000000000" pitchFamily="50" charset="-128"/>
                </a:rPr>
                <a:t>グローバル</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48</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1" name="テキスト ボックス 4"/>
            <p:cNvSpPr txBox="1"/>
            <p:nvPr/>
          </p:nvSpPr>
          <p:spPr>
            <a:xfrm>
              <a:off x="7069510" y="1849914"/>
              <a:ext cx="773037"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SA</a:t>
              </a: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63</a:t>
              </a:r>
              <a:endParaRPr lang="ja-JP" altLang="en-US"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52" name="テキスト ボックス 4"/>
            <p:cNvSpPr txBox="1"/>
            <p:nvPr/>
          </p:nvSpPr>
          <p:spPr>
            <a:xfrm>
              <a:off x="7021780" y="2580274"/>
              <a:ext cx="882209" cy="366027"/>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latin typeface="HGP創英角ｺﾞｼｯｸUB" panose="020B0900000000000000" pitchFamily="50" charset="-128"/>
                  <a:ea typeface="HGP創英角ｺﾞｼｯｸUB" panose="020B0900000000000000" pitchFamily="50" charset="-128"/>
                </a:rPr>
                <a:t>特進選抜</a:t>
              </a:r>
              <a:r>
                <a:rPr lang="en-US" altLang="ja-JP" sz="1050" dirty="0" smtClean="0">
                  <a:latin typeface="HGP創英角ｺﾞｼｯｸUB" panose="020B0900000000000000" pitchFamily="50" charset="-128"/>
                  <a:ea typeface="HGP創英角ｺﾞｼｯｸUB" panose="020B0900000000000000" pitchFamily="50" charset="-128"/>
                </a:rPr>
                <a:t>58</a:t>
              </a:r>
              <a:endPar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endParaRPr>
            </a:p>
            <a:p>
              <a:pPr algn="ctr">
                <a:defRPr/>
              </a:pPr>
              <a:r>
                <a:rPr lang="en-US" altLang="ja-JP" sz="1050" dirty="0">
                  <a:solidFill>
                    <a:srgbClr val="FF0000"/>
                  </a:solidFill>
                  <a:latin typeface="HGP創英角ｺﾞｼｯｸUB" panose="020B0900000000000000" pitchFamily="50" charset="-128"/>
                  <a:ea typeface="HGP創英角ｺﾞｼｯｸUB" panose="020B0900000000000000" pitchFamily="50" charset="-128"/>
                </a:rPr>
                <a:t>A</a:t>
              </a:r>
              <a:r>
                <a:rPr lang="ja-JP" altLang="en-US" sz="1050" dirty="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57</a:t>
              </a:r>
              <a:endParaRPr lang="en-US" altLang="ja-JP"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53" name="テキスト ボックス 4"/>
            <p:cNvSpPr txBox="1"/>
            <p:nvPr/>
          </p:nvSpPr>
          <p:spPr>
            <a:xfrm>
              <a:off x="1607644" y="938949"/>
              <a:ext cx="773037" cy="253916"/>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srgbClr val="FF0000"/>
                  </a:solidFill>
                  <a:latin typeface="HGP創英角ｺﾞｼｯｸUB" panose="020B0900000000000000" pitchFamily="50" charset="-128"/>
                  <a:ea typeface="HGP創英角ｺﾞｼｯｸUB" panose="020B0900000000000000" pitchFamily="50" charset="-128"/>
                </a:rPr>
                <a:t>特</a:t>
              </a:r>
              <a:r>
                <a:rPr lang="en-US" altLang="ja-JP" sz="1050" dirty="0" smtClean="0">
                  <a:solidFill>
                    <a:srgbClr val="FF0000"/>
                  </a:solidFill>
                  <a:latin typeface="HGP創英角ｺﾞｼｯｸUB" panose="020B0900000000000000" pitchFamily="50" charset="-128"/>
                  <a:ea typeface="HGP創英角ｺﾞｼｯｸUB" panose="020B0900000000000000" pitchFamily="50" charset="-128"/>
                </a:rPr>
                <a:t>68</a:t>
              </a:r>
              <a:endParaRPr lang="ja-JP" altLang="en-US" sz="105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54" name="正方形/長方形 53"/>
            <p:cNvSpPr/>
            <p:nvPr/>
          </p:nvSpPr>
          <p:spPr>
            <a:xfrm rot="10800000" flipV="1">
              <a:off x="8017706" y="3236598"/>
              <a:ext cx="765175" cy="257175"/>
            </a:xfrm>
            <a:prstGeom prst="rect">
              <a:avLst/>
            </a:prstGeom>
            <a:solidFill>
              <a:srgbClr val="00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prstClr val="white"/>
                  </a:solidFill>
                  <a:latin typeface="HGP創英角ｺﾞｼｯｸUB" panose="020B0900000000000000" pitchFamily="50" charset="-128"/>
                  <a:ea typeface="HGP創英角ｺﾞｼｯｸUB" panose="020B0900000000000000" pitchFamily="50" charset="-128"/>
                </a:rPr>
                <a:t>弘学館</a:t>
              </a:r>
              <a:r>
                <a:rPr lang="en-US" altLang="ja-JP" sz="1050" dirty="0" smtClean="0">
                  <a:solidFill>
                    <a:prstClr val="white"/>
                  </a:solidFill>
                  <a:latin typeface="HGP創英角ｺﾞｼｯｸUB" panose="020B0900000000000000" pitchFamily="50" charset="-128"/>
                  <a:ea typeface="HGP創英角ｺﾞｼｯｸUB" panose="020B0900000000000000" pitchFamily="50" charset="-128"/>
                </a:rPr>
                <a:t>53</a:t>
              </a:r>
              <a:endParaRPr lang="ja-JP" altLang="en-US" sz="105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55" name="正方形/長方形 54"/>
            <p:cNvSpPr/>
            <p:nvPr/>
          </p:nvSpPr>
          <p:spPr>
            <a:xfrm rot="10800000" flipV="1">
              <a:off x="7982939" y="2573100"/>
              <a:ext cx="765175" cy="257175"/>
            </a:xfrm>
            <a:prstGeom prst="rect">
              <a:avLst/>
            </a:prstGeom>
            <a:solidFill>
              <a:srgbClr val="00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prstClr val="white"/>
                  </a:solidFill>
                  <a:latin typeface="HGP創英角ｺﾞｼｯｸUB" panose="020B0900000000000000" pitchFamily="50" charset="-128"/>
                  <a:ea typeface="HGP創英角ｺﾞｼｯｸUB" panose="020B0900000000000000" pitchFamily="50" charset="-128"/>
                </a:rPr>
                <a:t>早稲田</a:t>
              </a:r>
              <a:r>
                <a:rPr lang="en-US" altLang="ja-JP" sz="1050" dirty="0" smtClean="0">
                  <a:solidFill>
                    <a:prstClr val="white"/>
                  </a:solidFill>
                  <a:latin typeface="HGP創英角ｺﾞｼｯｸUB" panose="020B0900000000000000" pitchFamily="50" charset="-128"/>
                  <a:ea typeface="HGP創英角ｺﾞｼｯｸUB" panose="020B0900000000000000" pitchFamily="50" charset="-128"/>
                </a:rPr>
                <a:t>58</a:t>
              </a:r>
              <a:endParaRPr lang="ja-JP" altLang="en-US" sz="105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7" name="テキスト ボックス 4"/>
            <p:cNvSpPr txBox="1"/>
            <p:nvPr/>
          </p:nvSpPr>
          <p:spPr>
            <a:xfrm>
              <a:off x="1615506" y="1919936"/>
              <a:ext cx="765175"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特進</a:t>
              </a:r>
              <a:r>
                <a:rPr lang="en-US" altLang="ja-JP" sz="1050" dirty="0">
                  <a:solidFill>
                    <a:prstClr val="black"/>
                  </a:solidFill>
                  <a:latin typeface="HGP創英角ｺﾞｼｯｸUB" panose="020B0900000000000000" pitchFamily="50" charset="-128"/>
                  <a:ea typeface="HGP創英角ｺﾞｼｯｸUB" panose="020B0900000000000000" pitchFamily="50" charset="-128"/>
                </a:rPr>
                <a:t>62</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56" name="正方形/長方形 55"/>
            <p:cNvSpPr/>
            <p:nvPr/>
          </p:nvSpPr>
          <p:spPr>
            <a:xfrm rot="10800000" flipV="1">
              <a:off x="7983289" y="2001667"/>
              <a:ext cx="765175" cy="257175"/>
            </a:xfrm>
            <a:prstGeom prst="rect">
              <a:avLst/>
            </a:prstGeom>
            <a:solidFill>
              <a:srgbClr val="0000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50" dirty="0" smtClean="0">
                  <a:solidFill>
                    <a:prstClr val="white"/>
                  </a:solidFill>
                  <a:latin typeface="HGP創英角ｺﾞｼｯｸUB" panose="020B0900000000000000" pitchFamily="50" charset="-128"/>
                  <a:ea typeface="HGP創英角ｺﾞｼｯｸUB" panose="020B0900000000000000" pitchFamily="50" charset="-128"/>
                </a:rPr>
                <a:t>青雲</a:t>
              </a:r>
              <a:r>
                <a:rPr lang="en-US" altLang="ja-JP" sz="1050" dirty="0" smtClean="0">
                  <a:solidFill>
                    <a:prstClr val="white"/>
                  </a:solidFill>
                  <a:latin typeface="HGP創英角ｺﾞｼｯｸUB" panose="020B0900000000000000" pitchFamily="50" charset="-128"/>
                  <a:ea typeface="HGP創英角ｺﾞｼｯｸUB" panose="020B0900000000000000" pitchFamily="50" charset="-128"/>
                </a:rPr>
                <a:t>62</a:t>
              </a:r>
              <a:endParaRPr lang="ja-JP" altLang="en-US" sz="1050" dirty="0">
                <a:solidFill>
                  <a:prstClr val="white"/>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4"/>
            <p:cNvSpPr txBox="1"/>
            <p:nvPr/>
          </p:nvSpPr>
          <p:spPr>
            <a:xfrm>
              <a:off x="2514147" y="2582713"/>
              <a:ext cx="765175" cy="223683"/>
            </a:xfrm>
            <a:prstGeom prst="rect">
              <a:avLst/>
            </a:prstGeom>
            <a:solidFill>
              <a:srgbClr val="FFFF00"/>
            </a:solidFill>
            <a:ln>
              <a:solidFill>
                <a:srgbClr val="FFC000"/>
              </a:solidFill>
            </a:ln>
          </p:spPr>
          <p:style>
            <a:lnRef idx="0">
              <a:scrgbClr r="0" g="0" b="0"/>
            </a:lnRef>
            <a:fillRef idx="0">
              <a:scrgbClr r="0" g="0" b="0"/>
            </a:fillRef>
            <a:effectRef idx="0">
              <a:scrgbClr r="0" g="0" b="0"/>
            </a:effectRef>
            <a:fontRef idx="minor">
              <a:schemeClr val="tx1"/>
            </a:fontRef>
          </p:style>
          <p:txBody>
            <a:bodyPr wrap="squar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ja-JP" altLang="en-US" sz="1050" dirty="0" smtClean="0">
                  <a:solidFill>
                    <a:prstClr val="black"/>
                  </a:solidFill>
                  <a:latin typeface="HGP創英角ｺﾞｼｯｸUB" panose="020B0900000000000000" pitchFamily="50" charset="-128"/>
                  <a:ea typeface="HGP創英角ｺﾞｼｯｸUB" panose="020B0900000000000000" pitchFamily="50" charset="-128"/>
                </a:rPr>
                <a:t>普通</a:t>
              </a:r>
              <a:r>
                <a:rPr lang="en-US" altLang="ja-JP" sz="1050" dirty="0" smtClean="0">
                  <a:solidFill>
                    <a:prstClr val="black"/>
                  </a:solidFill>
                  <a:latin typeface="HGP創英角ｺﾞｼｯｸUB" panose="020B0900000000000000" pitchFamily="50" charset="-128"/>
                  <a:ea typeface="HGP創英角ｺﾞｼｯｸUB" panose="020B0900000000000000" pitchFamily="50" charset="-128"/>
                </a:rPr>
                <a:t>58</a:t>
              </a:r>
              <a:endParaRPr lang="ja-JP" altLang="en-US" sz="1050" dirty="0">
                <a:solidFill>
                  <a:prstClr val="black"/>
                </a:solidFill>
                <a:latin typeface="HGP創英角ｺﾞｼｯｸUB" panose="020B0900000000000000" pitchFamily="50" charset="-128"/>
                <a:ea typeface="HGP創英角ｺﾞｼｯｸUB" panose="020B0900000000000000" pitchFamily="50" charset="-128"/>
              </a:endParaRPr>
            </a:p>
          </p:txBody>
        </p:sp>
      </p:grpSp>
      <p:sp>
        <p:nvSpPr>
          <p:cNvPr id="60" name="四角形: 角を丸くする 49">
            <a:extLst>
              <a:ext uri="{FF2B5EF4-FFF2-40B4-BE49-F238E27FC236}">
                <a16:creationId xmlns:a16="http://schemas.microsoft.com/office/drawing/2014/main" xmlns="" id="{910C8761-8C08-4BDD-9827-826609922824}"/>
              </a:ext>
            </a:extLst>
          </p:cNvPr>
          <p:cNvSpPr/>
          <p:nvPr/>
        </p:nvSpPr>
        <p:spPr>
          <a:xfrm>
            <a:off x="7029969" y="4525807"/>
            <a:ext cx="3662035"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ＤＦＰ太丸ゴシック体" panose="020F0800010101010101" pitchFamily="50" charset="-128"/>
                <a:ea typeface="ＤＦＰ太丸ゴシック体" panose="020F0800010101010101" pitchFamily="50" charset="-128"/>
              </a:rPr>
              <a:t>黒字が各コース</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a:t>
            </a:r>
            <a:r>
              <a:rPr kumimoji="1" lang="ja-JP" altLang="en-US" sz="2000" dirty="0" smtClean="0">
                <a:solidFill>
                  <a:srgbClr val="FF0000"/>
                </a:solidFill>
                <a:latin typeface="ＤＦＰ太丸ゴシック体" panose="020F0800010101010101" pitchFamily="50" charset="-128"/>
                <a:ea typeface="ＤＦＰ太丸ゴシック体" panose="020F0800010101010101" pitchFamily="50" charset="-128"/>
              </a:rPr>
              <a:t>赤字が特待</a:t>
            </a:r>
            <a:endParaRPr kumimoji="1" lang="en-US" altLang="ja-JP" sz="2000" dirty="0" smtClean="0">
              <a:solidFill>
                <a:srgbClr val="FF0000"/>
              </a:solidFill>
              <a:latin typeface="ＤＦＰ太丸ゴシック体" panose="020F0800010101010101" pitchFamily="50" charset="-128"/>
              <a:ea typeface="ＤＦＰ太丸ゴシック体" panose="020F0800010101010101" pitchFamily="50" charset="-128"/>
            </a:endParaRPr>
          </a:p>
        </p:txBody>
      </p:sp>
      <p:sp>
        <p:nvSpPr>
          <p:cNvPr id="61" name="四角形: 角を丸くする 49">
            <a:extLst>
              <a:ext uri="{FF2B5EF4-FFF2-40B4-BE49-F238E27FC236}">
                <a16:creationId xmlns:a16="http://schemas.microsoft.com/office/drawing/2014/main" xmlns="" id="{910C8761-8C08-4BDD-9827-826609922824}"/>
              </a:ext>
            </a:extLst>
          </p:cNvPr>
          <p:cNvSpPr/>
          <p:nvPr/>
        </p:nvSpPr>
        <p:spPr>
          <a:xfrm>
            <a:off x="6857622" y="589589"/>
            <a:ext cx="3857656"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私立はコース・特待が複数あり</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cxnSp>
        <p:nvCxnSpPr>
          <p:cNvPr id="59" name="直線コネクタ 58"/>
          <p:cNvCxnSpPr>
            <a:cxnSpLocks noChangeShapeType="1"/>
          </p:cNvCxnSpPr>
          <p:nvPr/>
        </p:nvCxnSpPr>
        <p:spPr bwMode="auto">
          <a:xfrm>
            <a:off x="2019321" y="2180353"/>
            <a:ext cx="9285363" cy="0"/>
          </a:xfrm>
          <a:prstGeom prst="line">
            <a:avLst/>
          </a:prstGeom>
          <a:noFill/>
          <a:ln w="25400" algn="ctr">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四角形: 角を丸くする 49">
            <a:extLst>
              <a:ext uri="{FF2B5EF4-FFF2-40B4-BE49-F238E27FC236}">
                <a16:creationId xmlns:a16="http://schemas.microsoft.com/office/drawing/2014/main" xmlns="" id="{910C8761-8C08-4BDD-9827-826609922824}"/>
              </a:ext>
            </a:extLst>
          </p:cNvPr>
          <p:cNvSpPr/>
          <p:nvPr/>
        </p:nvSpPr>
        <p:spPr>
          <a:xfrm>
            <a:off x="503691" y="4654195"/>
            <a:ext cx="3879855"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公立も入学後、習熟クラスあり</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63" name="タイトル 1"/>
          <p:cNvSpPr>
            <a:spLocks noGrp="1"/>
          </p:cNvSpPr>
          <p:nvPr>
            <p:ph type="title"/>
          </p:nvPr>
        </p:nvSpPr>
        <p:spPr>
          <a:xfrm>
            <a:off x="2942588" y="6296297"/>
            <a:ext cx="6350871" cy="413411"/>
          </a:xfrm>
          <a:noFill/>
          <a:ln w="28575">
            <a:solidFill>
              <a:schemeClr val="accent1">
                <a:lumMod val="75000"/>
              </a:schemeClr>
            </a:solidFill>
          </a:ln>
        </p:spPr>
        <p:txBody>
          <a:bodyPr>
            <a:noAutofit/>
          </a:bodyPr>
          <a:lstStyle/>
          <a:p>
            <a:pPr algn="ctr"/>
            <a:r>
              <a:rPr lang="ja-JP" altLang="en-US" sz="2500" dirty="0" smtClean="0">
                <a:latin typeface="HGP創英角ｺﾞｼｯｸUB" panose="020B0900000000000000" pitchFamily="50" charset="-128"/>
                <a:ea typeface="HGP創英角ｺﾞｼｯｸUB" panose="020B0900000000000000" pitchFamily="50" charset="-128"/>
              </a:rPr>
              <a:t>公開テスト偏差値</a:t>
            </a:r>
            <a:r>
              <a:rPr lang="ja-JP" altLang="en-US" sz="2500" smtClean="0">
                <a:latin typeface="HGP創英角ｺﾞｼｯｸUB" panose="020B0900000000000000" pitchFamily="50" charset="-128"/>
                <a:ea typeface="HGP創英角ｺﾞｼｯｸUB" panose="020B0900000000000000" pitchFamily="50" charset="-128"/>
              </a:rPr>
              <a:t>による併願校目安</a:t>
            </a:r>
            <a:r>
              <a:rPr lang="ja-JP" altLang="en-US" sz="2500" dirty="0" smtClean="0">
                <a:latin typeface="HGP創英角ｺﾞｼｯｸUB" panose="020B0900000000000000" pitchFamily="50" charset="-128"/>
                <a:ea typeface="HGP創英角ｺﾞｼｯｸUB" panose="020B0900000000000000" pitchFamily="50" charset="-128"/>
              </a:rPr>
              <a:t>一覧です</a:t>
            </a:r>
            <a:endParaRPr kumimoji="1" lang="ja-JP" altLang="en-US" sz="2500"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3203287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AC18823-004E-4E02-AD06-E1131A8996C8}"/>
              </a:ext>
            </a:extLst>
          </p:cNvPr>
          <p:cNvSpPr/>
          <p:nvPr/>
        </p:nvSpPr>
        <p:spPr>
          <a:xfrm>
            <a:off x="2624076"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21" name="タイトル 1"/>
          <p:cNvSpPr>
            <a:spLocks noGrp="1"/>
          </p:cNvSpPr>
          <p:nvPr>
            <p:ph type="title"/>
          </p:nvPr>
        </p:nvSpPr>
        <p:spPr>
          <a:xfrm>
            <a:off x="613953" y="1161222"/>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受験校をどうするか</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
        <p:nvSpPr>
          <p:cNvPr id="22"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786020" y="2144172"/>
            <a:ext cx="10043084" cy="3133221"/>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校風・学校独自の取り組みや</a:t>
            </a:r>
            <a:endParaRPr lang="en-US" altLang="ja-JP" sz="36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lgn="ctr">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大学の合格実績・</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進学先</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について</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は</a:t>
            </a:r>
            <a:endParaRPr lang="en-US" altLang="ja-JP" sz="36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lgn="ctr">
              <a:buNone/>
            </a:pP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配布資料の高校情報冊子および</a:t>
            </a:r>
            <a:endParaRPr lang="en-US" altLang="ja-JP" sz="36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lgn="ctr">
              <a:buNone/>
            </a:pP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学校パンフレットをご参照ください。 </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a:p>
            <a:pPr marL="0" indent="0" algn="ctr">
              <a:buFont typeface="Arial" panose="020B0604020202020204" pitchFamily="34" charset="0"/>
              <a:buNone/>
            </a:pPr>
            <a:endParaRPr lang="en-US" altLang="ja-JP" sz="4000" dirty="0">
              <a:solidFill>
                <a:srgbClr val="002060"/>
              </a:solidFill>
              <a:latin typeface="ＤＦ太丸ゴシック体" panose="02010609010101010101" pitchFamily="1" charset="-128"/>
              <a:ea typeface="ＤＦ太丸ゴシック体" panose="02010609010101010101" pitchFamily="1" charset="-128"/>
            </a:endParaRPr>
          </a:p>
        </p:txBody>
      </p:sp>
      <p:pic>
        <p:nvPicPr>
          <p:cNvPr id="23" name="Picture 3" descr="illust1752">
            <a:extLst>
              <a:ext uri="{FF2B5EF4-FFF2-40B4-BE49-F238E27FC236}">
                <a16:creationId xmlns:a16="http://schemas.microsoft.com/office/drawing/2014/main" xmlns="" id="{0BA6AEAD-A209-4F54-84D1-648D19E31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0988" y="2677886"/>
            <a:ext cx="1187122" cy="2799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2970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523690" y="1543961"/>
            <a:ext cx="2784732" cy="566045"/>
          </a:xfrm>
        </p:spPr>
        <p:txBody>
          <a:bodyPr>
            <a:noAutofit/>
          </a:bodyPr>
          <a:lstStyle/>
          <a:p>
            <a:pPr algn="ctr"/>
            <a:r>
              <a:rPr lang="ja-JP" altLang="en-US" sz="2500" dirty="0" smtClean="0">
                <a:latin typeface="HGP創英角ｺﾞｼｯｸUB" panose="020B0900000000000000" pitchFamily="50" charset="-128"/>
                <a:ea typeface="HGP創英角ｺﾞｼｯｸUB" panose="020B0900000000000000" pitchFamily="50" charset="-128"/>
              </a:rPr>
              <a:t>高専第一志望</a:t>
            </a:r>
            <a:r>
              <a:rPr lang="en-US" altLang="ja-JP" sz="2500" dirty="0" smtClean="0">
                <a:latin typeface="HGP創英角ｺﾞｼｯｸUB" panose="020B0900000000000000" pitchFamily="50" charset="-128"/>
                <a:ea typeface="HGP創英角ｺﾞｼｯｸUB" panose="020B0900000000000000" pitchFamily="50" charset="-128"/>
              </a:rPr>
              <a:t/>
            </a:r>
            <a:br>
              <a:rPr lang="en-US" altLang="ja-JP" sz="2500" dirty="0" smtClean="0">
                <a:latin typeface="HGP創英角ｺﾞｼｯｸUB" panose="020B0900000000000000" pitchFamily="50" charset="-128"/>
                <a:ea typeface="HGP創英角ｺﾞｼｯｸUB" panose="020B0900000000000000" pitchFamily="50" charset="-128"/>
              </a:rPr>
            </a:br>
            <a:r>
              <a:rPr lang="ja-JP" altLang="en-US" sz="2500" dirty="0" smtClean="0">
                <a:latin typeface="HGP創英角ｺﾞｼｯｸUB" panose="020B0900000000000000" pitchFamily="50" charset="-128"/>
                <a:ea typeface="HGP創英角ｺﾞｼｯｸUB" panose="020B0900000000000000" pitchFamily="50" charset="-128"/>
              </a:rPr>
              <a:t>の場合</a:t>
            </a:r>
            <a:endParaRPr kumimoji="1" lang="ja-JP" altLang="en-US" sz="2500" dirty="0">
              <a:latin typeface="HGP創英角ｺﾞｼｯｸUB" panose="020B0900000000000000" pitchFamily="50" charset="-128"/>
              <a:ea typeface="HGP創英角ｺﾞｼｯｸUB" panose="020B0900000000000000" pitchFamily="50" charset="-128"/>
            </a:endParaRPr>
          </a:p>
        </p:txBody>
      </p:sp>
      <p:sp>
        <p:nvSpPr>
          <p:cNvPr id="5"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xmlns="" id="{2AC18823-004E-4E02-AD06-E1131A8996C8}"/>
              </a:ext>
            </a:extLst>
          </p:cNvPr>
          <p:cNvSpPr/>
          <p:nvPr/>
        </p:nvSpPr>
        <p:spPr>
          <a:xfrm>
            <a:off x="2624075"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むけて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grpSp>
        <p:nvGrpSpPr>
          <p:cNvPr id="3" name="グループ化 2"/>
          <p:cNvGrpSpPr/>
          <p:nvPr/>
        </p:nvGrpSpPr>
        <p:grpSpPr>
          <a:xfrm>
            <a:off x="3518213" y="2246978"/>
            <a:ext cx="2307818" cy="3352604"/>
            <a:chOff x="583451" y="2228566"/>
            <a:chExt cx="2307818" cy="3352604"/>
          </a:xfrm>
        </p:grpSpPr>
        <p:sp>
          <p:nvSpPr>
            <p:cNvPr id="9" name="四角形: 角を丸くする 57">
              <a:extLst>
                <a:ext uri="{FF2B5EF4-FFF2-40B4-BE49-F238E27FC236}">
                  <a16:creationId xmlns:a16="http://schemas.microsoft.com/office/drawing/2014/main" xmlns="" id="{CA5B97DB-1642-4236-94E4-0A1533D5C48C}"/>
                </a:ext>
              </a:extLst>
            </p:cNvPr>
            <p:cNvSpPr/>
            <p:nvPr/>
          </p:nvSpPr>
          <p:spPr>
            <a:xfrm>
              <a:off x="694071" y="2228566"/>
              <a:ext cx="1905802" cy="598430"/>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私立専</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願</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1/21</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0" name="矢印: 下 56">
              <a:extLst>
                <a:ext uri="{FF2B5EF4-FFF2-40B4-BE49-F238E27FC236}">
                  <a16:creationId xmlns:a16="http://schemas.microsoft.com/office/drawing/2014/main" xmlns="" id="{8FF453C1-0C03-4145-9C0F-1A0D6310541C}"/>
                </a:ext>
              </a:extLst>
            </p:cNvPr>
            <p:cNvSpPr/>
            <p:nvPr/>
          </p:nvSpPr>
          <p:spPr>
            <a:xfrm>
              <a:off x="1588432" y="2851214"/>
              <a:ext cx="297855" cy="34345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63">
              <a:extLst>
                <a:ext uri="{FF2B5EF4-FFF2-40B4-BE49-F238E27FC236}">
                  <a16:creationId xmlns:a16="http://schemas.microsoft.com/office/drawing/2014/main" xmlns="" id="{5EA88C86-A0DE-487C-9CD9-61B39FBEDB61}"/>
                </a:ext>
              </a:extLst>
            </p:cNvPr>
            <p:cNvSpPr/>
            <p:nvPr/>
          </p:nvSpPr>
          <p:spPr>
            <a:xfrm>
              <a:off x="605669" y="3194670"/>
              <a:ext cx="2263381" cy="60386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（私立前期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1/31</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2" name="四角形: 角を丸くする 62">
              <a:extLst>
                <a:ext uri="{FF2B5EF4-FFF2-40B4-BE49-F238E27FC236}">
                  <a16:creationId xmlns:a16="http://schemas.microsoft.com/office/drawing/2014/main" xmlns="" id="{E86FA686-209F-4480-B21B-A0189F756ED3}"/>
                </a:ext>
              </a:extLst>
            </p:cNvPr>
            <p:cNvSpPr/>
            <p:nvPr/>
          </p:nvSpPr>
          <p:spPr>
            <a:xfrm>
              <a:off x="627888" y="4130488"/>
              <a:ext cx="2102614" cy="59172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（私立後期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2/8</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3" name="矢印: 下 56">
              <a:extLst>
                <a:ext uri="{FF2B5EF4-FFF2-40B4-BE49-F238E27FC236}">
                  <a16:creationId xmlns:a16="http://schemas.microsoft.com/office/drawing/2014/main" xmlns="" id="{8FF453C1-0C03-4145-9C0F-1A0D6310541C}"/>
                </a:ext>
              </a:extLst>
            </p:cNvPr>
            <p:cNvSpPr/>
            <p:nvPr/>
          </p:nvSpPr>
          <p:spPr>
            <a:xfrm>
              <a:off x="1588431" y="3787032"/>
              <a:ext cx="297855" cy="34345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59">
              <a:extLst>
                <a:ext uri="{FF2B5EF4-FFF2-40B4-BE49-F238E27FC236}">
                  <a16:creationId xmlns:a16="http://schemas.microsoft.com/office/drawing/2014/main" xmlns="" id="{3E537E03-6EF4-4597-BC32-7FF40F7B2AFA}"/>
                </a:ext>
              </a:extLst>
            </p:cNvPr>
            <p:cNvSpPr/>
            <p:nvPr/>
          </p:nvSpPr>
          <p:spPr>
            <a:xfrm>
              <a:off x="583451" y="5079804"/>
              <a:ext cx="2307818" cy="501366"/>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（公立入試</a:t>
              </a:r>
              <a:r>
                <a:rPr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3/10</a:t>
              </a: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5" name="矢印: 下 56">
              <a:extLst>
                <a:ext uri="{FF2B5EF4-FFF2-40B4-BE49-F238E27FC236}">
                  <a16:creationId xmlns:a16="http://schemas.microsoft.com/office/drawing/2014/main" xmlns="" id="{8FF453C1-0C03-4145-9C0F-1A0D6310541C}"/>
                </a:ext>
              </a:extLst>
            </p:cNvPr>
            <p:cNvSpPr/>
            <p:nvPr/>
          </p:nvSpPr>
          <p:spPr>
            <a:xfrm>
              <a:off x="1560588" y="4722211"/>
              <a:ext cx="297855" cy="34345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6" name="グループ化 35"/>
          <p:cNvGrpSpPr/>
          <p:nvPr/>
        </p:nvGrpSpPr>
        <p:grpSpPr>
          <a:xfrm>
            <a:off x="6185462" y="2246978"/>
            <a:ext cx="2218944" cy="3337554"/>
            <a:chOff x="6222084" y="2195997"/>
            <a:chExt cx="2218944" cy="3337554"/>
          </a:xfrm>
        </p:grpSpPr>
        <p:sp>
          <p:nvSpPr>
            <p:cNvPr id="21" name="四角形: 角を丸くする 63">
              <a:extLst>
                <a:ext uri="{FF2B5EF4-FFF2-40B4-BE49-F238E27FC236}">
                  <a16:creationId xmlns:a16="http://schemas.microsoft.com/office/drawing/2014/main" xmlns="" id="{5EA88C86-A0DE-487C-9CD9-61B39FBEDB61}"/>
                </a:ext>
              </a:extLst>
            </p:cNvPr>
            <p:cNvSpPr/>
            <p:nvPr/>
          </p:nvSpPr>
          <p:spPr>
            <a:xfrm>
              <a:off x="6262143" y="2195997"/>
              <a:ext cx="2086576" cy="60386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私立</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前期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1/31</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2" name="四角形: 角を丸くする 62">
              <a:extLst>
                <a:ext uri="{FF2B5EF4-FFF2-40B4-BE49-F238E27FC236}">
                  <a16:creationId xmlns:a16="http://schemas.microsoft.com/office/drawing/2014/main" xmlns="" id="{E86FA686-209F-4480-B21B-A0189F756ED3}"/>
                </a:ext>
              </a:extLst>
            </p:cNvPr>
            <p:cNvSpPr/>
            <p:nvPr/>
          </p:nvSpPr>
          <p:spPr>
            <a:xfrm>
              <a:off x="6222084" y="3695984"/>
              <a:ext cx="2218944" cy="59172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（私立後期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2/8</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3" name="四角形: 角を丸くする 59">
              <a:extLst>
                <a:ext uri="{FF2B5EF4-FFF2-40B4-BE49-F238E27FC236}">
                  <a16:creationId xmlns:a16="http://schemas.microsoft.com/office/drawing/2014/main" xmlns="" id="{3E537E03-6EF4-4597-BC32-7FF40F7B2AFA}"/>
                </a:ext>
              </a:extLst>
            </p:cNvPr>
            <p:cNvSpPr/>
            <p:nvPr/>
          </p:nvSpPr>
          <p:spPr>
            <a:xfrm>
              <a:off x="6277771" y="5032185"/>
              <a:ext cx="2163257" cy="501366"/>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2060"/>
                  </a:solidFill>
                  <a:latin typeface="ＤＦＰ太丸ゴシック体" panose="020F0800010101010101" pitchFamily="50" charset="-128"/>
                  <a:ea typeface="ＤＦＰ太丸ゴシック体" panose="020F0800010101010101" pitchFamily="50" charset="-128"/>
                </a:rPr>
                <a:t>公立</a:t>
              </a: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入試</a:t>
              </a:r>
              <a:r>
                <a:rPr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3/10</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24" name="矢印: 下 56">
              <a:extLst>
                <a:ext uri="{FF2B5EF4-FFF2-40B4-BE49-F238E27FC236}">
                  <a16:creationId xmlns:a16="http://schemas.microsoft.com/office/drawing/2014/main" xmlns="" id="{8FF453C1-0C03-4145-9C0F-1A0D6310541C}"/>
                </a:ext>
              </a:extLst>
            </p:cNvPr>
            <p:cNvSpPr/>
            <p:nvPr/>
          </p:nvSpPr>
          <p:spPr>
            <a:xfrm>
              <a:off x="7156503" y="2826996"/>
              <a:ext cx="297855" cy="868988"/>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下 56">
              <a:extLst>
                <a:ext uri="{FF2B5EF4-FFF2-40B4-BE49-F238E27FC236}">
                  <a16:creationId xmlns:a16="http://schemas.microsoft.com/office/drawing/2014/main" xmlns="" id="{8FF453C1-0C03-4145-9C0F-1A0D6310541C}"/>
                </a:ext>
              </a:extLst>
            </p:cNvPr>
            <p:cNvSpPr/>
            <p:nvPr/>
          </p:nvSpPr>
          <p:spPr>
            <a:xfrm>
              <a:off x="7182629" y="4341727"/>
              <a:ext cx="271730" cy="677395"/>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55">
              <a:extLst>
                <a:ext uri="{FF2B5EF4-FFF2-40B4-BE49-F238E27FC236}">
                  <a16:creationId xmlns:a16="http://schemas.microsoft.com/office/drawing/2014/main" xmlns="" id="{6370B6B4-9ABA-4DB4-8B19-753A4CFD6CC3}"/>
                </a:ext>
              </a:extLst>
            </p:cNvPr>
            <p:cNvSpPr/>
            <p:nvPr/>
          </p:nvSpPr>
          <p:spPr>
            <a:xfrm>
              <a:off x="6301003" y="3022393"/>
              <a:ext cx="2061106" cy="383344"/>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（公立推薦</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2/6</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grpSp>
      <p:grpSp>
        <p:nvGrpSpPr>
          <p:cNvPr id="46" name="グループ化 45"/>
          <p:cNvGrpSpPr/>
          <p:nvPr/>
        </p:nvGrpSpPr>
        <p:grpSpPr>
          <a:xfrm>
            <a:off x="9000290" y="2180614"/>
            <a:ext cx="2178627" cy="3418968"/>
            <a:chOff x="7694414" y="2061363"/>
            <a:chExt cx="2178627" cy="3418968"/>
          </a:xfrm>
        </p:grpSpPr>
        <p:grpSp>
          <p:nvGrpSpPr>
            <p:cNvPr id="44" name="グループ化 43"/>
            <p:cNvGrpSpPr/>
            <p:nvPr/>
          </p:nvGrpSpPr>
          <p:grpSpPr>
            <a:xfrm>
              <a:off x="7694414" y="2061363"/>
              <a:ext cx="2178627" cy="3418968"/>
              <a:chOff x="7425392" y="2111001"/>
              <a:chExt cx="2178627" cy="3418968"/>
            </a:xfrm>
          </p:grpSpPr>
          <p:sp>
            <p:nvSpPr>
              <p:cNvPr id="20" name="矢印: 下 56">
                <a:extLst>
                  <a:ext uri="{FF2B5EF4-FFF2-40B4-BE49-F238E27FC236}">
                    <a16:creationId xmlns:a16="http://schemas.microsoft.com/office/drawing/2014/main" xmlns="" id="{8FF453C1-0C03-4145-9C0F-1A0D6310541C}"/>
                  </a:ext>
                </a:extLst>
              </p:cNvPr>
              <p:cNvSpPr/>
              <p:nvPr/>
            </p:nvSpPr>
            <p:spPr>
              <a:xfrm>
                <a:off x="8387993" y="4038808"/>
                <a:ext cx="296120" cy="99337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四角形: 角を丸くする 54">
                <a:extLst>
                  <a:ext uri="{FF2B5EF4-FFF2-40B4-BE49-F238E27FC236}">
                    <a16:creationId xmlns:a16="http://schemas.microsoft.com/office/drawing/2014/main" xmlns="" id="{3686735B-8C67-4B3B-BAD0-53861F2FE970}"/>
                  </a:ext>
                </a:extLst>
              </p:cNvPr>
              <p:cNvSpPr/>
              <p:nvPr/>
            </p:nvSpPr>
            <p:spPr>
              <a:xfrm>
                <a:off x="7425392" y="2111001"/>
                <a:ext cx="2175115" cy="99867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難関</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私立</a:t>
                </a:r>
                <a:endPar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endParaRPr>
              </a:p>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弘学館</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1/6</a:t>
                </a:r>
              </a:p>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早稲田佐賀</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1/12</a:t>
                </a:r>
              </a:p>
            </p:txBody>
          </p:sp>
          <p:sp>
            <p:nvSpPr>
              <p:cNvPr id="17" name="四角形: 角を丸くする 63">
                <a:extLst>
                  <a:ext uri="{FF2B5EF4-FFF2-40B4-BE49-F238E27FC236}">
                    <a16:creationId xmlns:a16="http://schemas.microsoft.com/office/drawing/2014/main" xmlns="" id="{5EA88C86-A0DE-487C-9CD9-61B39FBEDB61}"/>
                  </a:ext>
                </a:extLst>
              </p:cNvPr>
              <p:cNvSpPr/>
              <p:nvPr/>
            </p:nvSpPr>
            <p:spPr>
              <a:xfrm>
                <a:off x="7441968" y="3578814"/>
                <a:ext cx="2162051" cy="432272"/>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私立</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前期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1/31</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8" name="四角形: 角を丸くする 59">
                <a:extLst>
                  <a:ext uri="{FF2B5EF4-FFF2-40B4-BE49-F238E27FC236}">
                    <a16:creationId xmlns:a16="http://schemas.microsoft.com/office/drawing/2014/main" xmlns="" id="{3E537E03-6EF4-4597-BC32-7FF40F7B2AFA}"/>
                  </a:ext>
                </a:extLst>
              </p:cNvPr>
              <p:cNvSpPr/>
              <p:nvPr/>
            </p:nvSpPr>
            <p:spPr>
              <a:xfrm>
                <a:off x="7438456" y="5028603"/>
                <a:ext cx="2146508" cy="501366"/>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2060"/>
                    </a:solidFill>
                    <a:latin typeface="ＤＦＰ太丸ゴシック体" panose="020F0800010101010101" pitchFamily="50" charset="-128"/>
                    <a:ea typeface="ＤＦＰ太丸ゴシック体" panose="020F0800010101010101" pitchFamily="50" charset="-128"/>
                  </a:rPr>
                  <a:t>公立</a:t>
                </a: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入試</a:t>
                </a:r>
                <a:r>
                  <a:rPr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3/10</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9" name="矢印: 下 56">
                <a:extLst>
                  <a:ext uri="{FF2B5EF4-FFF2-40B4-BE49-F238E27FC236}">
                    <a16:creationId xmlns:a16="http://schemas.microsoft.com/office/drawing/2014/main" xmlns="" id="{8FF453C1-0C03-4145-9C0F-1A0D6310541C}"/>
                  </a:ext>
                </a:extLst>
              </p:cNvPr>
              <p:cNvSpPr/>
              <p:nvPr/>
            </p:nvSpPr>
            <p:spPr>
              <a:xfrm>
                <a:off x="8362782" y="3109675"/>
                <a:ext cx="297855" cy="469139"/>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四角形: 角を丸くする 55">
                <a:extLst>
                  <a:ext uri="{FF2B5EF4-FFF2-40B4-BE49-F238E27FC236}">
                    <a16:creationId xmlns:a16="http://schemas.microsoft.com/office/drawing/2014/main" xmlns="" id="{6370B6B4-9ABA-4DB4-8B19-753A4CFD6CC3}"/>
                  </a:ext>
                </a:extLst>
              </p:cNvPr>
              <p:cNvSpPr/>
              <p:nvPr/>
            </p:nvSpPr>
            <p:spPr>
              <a:xfrm>
                <a:off x="7481156" y="4128715"/>
                <a:ext cx="2061106" cy="404598"/>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（公立推薦</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2/6</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grpSp>
        <p:sp>
          <p:nvSpPr>
            <p:cNvPr id="34" name="四角形: 角を丸くする 62">
              <a:extLst>
                <a:ext uri="{FF2B5EF4-FFF2-40B4-BE49-F238E27FC236}">
                  <a16:creationId xmlns:a16="http://schemas.microsoft.com/office/drawing/2014/main" xmlns="" id="{E86FA686-209F-4480-B21B-A0189F756ED3}"/>
                </a:ext>
              </a:extLst>
            </p:cNvPr>
            <p:cNvSpPr/>
            <p:nvPr/>
          </p:nvSpPr>
          <p:spPr>
            <a:xfrm>
              <a:off x="7710990" y="4588763"/>
              <a:ext cx="2061105" cy="266416"/>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（私立後期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2/8</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grpSp>
      <p:grpSp>
        <p:nvGrpSpPr>
          <p:cNvPr id="47" name="グループ化 46"/>
          <p:cNvGrpSpPr/>
          <p:nvPr/>
        </p:nvGrpSpPr>
        <p:grpSpPr>
          <a:xfrm>
            <a:off x="911075" y="2231928"/>
            <a:ext cx="2307818" cy="3352604"/>
            <a:chOff x="583451" y="2228566"/>
            <a:chExt cx="2307818" cy="3352604"/>
          </a:xfrm>
        </p:grpSpPr>
        <p:sp>
          <p:nvSpPr>
            <p:cNvPr id="48" name="四角形: 角を丸くする 57">
              <a:extLst>
                <a:ext uri="{FF2B5EF4-FFF2-40B4-BE49-F238E27FC236}">
                  <a16:creationId xmlns:a16="http://schemas.microsoft.com/office/drawing/2014/main" xmlns="" id="{CA5B97DB-1642-4236-94E4-0A1533D5C48C}"/>
                </a:ext>
              </a:extLst>
            </p:cNvPr>
            <p:cNvSpPr/>
            <p:nvPr/>
          </p:nvSpPr>
          <p:spPr>
            <a:xfrm>
              <a:off x="694071" y="2228566"/>
              <a:ext cx="1905802" cy="598430"/>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高専推薦</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1/18</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49" name="矢印: 下 56">
              <a:extLst>
                <a:ext uri="{FF2B5EF4-FFF2-40B4-BE49-F238E27FC236}">
                  <a16:creationId xmlns:a16="http://schemas.microsoft.com/office/drawing/2014/main" xmlns="" id="{8FF453C1-0C03-4145-9C0F-1A0D6310541C}"/>
                </a:ext>
              </a:extLst>
            </p:cNvPr>
            <p:cNvSpPr/>
            <p:nvPr/>
          </p:nvSpPr>
          <p:spPr>
            <a:xfrm>
              <a:off x="1588432" y="2851214"/>
              <a:ext cx="297855" cy="34345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四角形: 角を丸くする 63">
              <a:extLst>
                <a:ext uri="{FF2B5EF4-FFF2-40B4-BE49-F238E27FC236}">
                  <a16:creationId xmlns:a16="http://schemas.microsoft.com/office/drawing/2014/main" xmlns="" id="{5EA88C86-A0DE-487C-9CD9-61B39FBEDB61}"/>
                </a:ext>
              </a:extLst>
            </p:cNvPr>
            <p:cNvSpPr/>
            <p:nvPr/>
          </p:nvSpPr>
          <p:spPr>
            <a:xfrm>
              <a:off x="694071" y="3194670"/>
              <a:ext cx="1905802" cy="60386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rgbClr val="002060"/>
                  </a:solidFill>
                  <a:latin typeface="ＤＦＰ太丸ゴシック体" panose="020F0800010101010101" pitchFamily="50" charset="-128"/>
                  <a:ea typeface="ＤＦＰ太丸ゴシック体" panose="020F0800010101010101" pitchFamily="50" charset="-128"/>
                </a:rPr>
                <a:t>私立</a:t>
              </a: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前期</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1/31</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51" name="四角形: 角を丸くする 62">
              <a:extLst>
                <a:ext uri="{FF2B5EF4-FFF2-40B4-BE49-F238E27FC236}">
                  <a16:creationId xmlns:a16="http://schemas.microsoft.com/office/drawing/2014/main" xmlns="" id="{E86FA686-209F-4480-B21B-A0189F756ED3}"/>
                </a:ext>
              </a:extLst>
            </p:cNvPr>
            <p:cNvSpPr/>
            <p:nvPr/>
          </p:nvSpPr>
          <p:spPr>
            <a:xfrm>
              <a:off x="627888" y="4130488"/>
              <a:ext cx="2102614" cy="591723"/>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高専一般</a:t>
              </a:r>
              <a:r>
                <a:rPr kumimoji="1"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2/16</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52" name="矢印: 下 56">
              <a:extLst>
                <a:ext uri="{FF2B5EF4-FFF2-40B4-BE49-F238E27FC236}">
                  <a16:creationId xmlns:a16="http://schemas.microsoft.com/office/drawing/2014/main" xmlns="" id="{8FF453C1-0C03-4145-9C0F-1A0D6310541C}"/>
                </a:ext>
              </a:extLst>
            </p:cNvPr>
            <p:cNvSpPr/>
            <p:nvPr/>
          </p:nvSpPr>
          <p:spPr>
            <a:xfrm>
              <a:off x="1588431" y="3787032"/>
              <a:ext cx="297855" cy="34345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四角形: 角を丸くする 59">
              <a:extLst>
                <a:ext uri="{FF2B5EF4-FFF2-40B4-BE49-F238E27FC236}">
                  <a16:creationId xmlns:a16="http://schemas.microsoft.com/office/drawing/2014/main" xmlns="" id="{3E537E03-6EF4-4597-BC32-7FF40F7B2AFA}"/>
                </a:ext>
              </a:extLst>
            </p:cNvPr>
            <p:cNvSpPr/>
            <p:nvPr/>
          </p:nvSpPr>
          <p:spPr>
            <a:xfrm>
              <a:off x="583451" y="5079804"/>
              <a:ext cx="2307818" cy="501366"/>
            </a:xfrm>
            <a:prstGeom prst="roundRect">
              <a:avLst/>
            </a:prstGeom>
            <a:solidFill>
              <a:schemeClr val="accent1">
                <a:lumMod val="40000"/>
                <a:lumOff val="60000"/>
              </a:schemeClr>
            </a:solidFill>
            <a:ln w="3175">
              <a:solidFill>
                <a:srgbClr val="3C3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（公立入試</a:t>
              </a:r>
              <a:r>
                <a:rPr lang="en-US" altLang="ja-JP" dirty="0" smtClean="0">
                  <a:solidFill>
                    <a:srgbClr val="002060"/>
                  </a:solidFill>
                  <a:latin typeface="ＤＦＰ太丸ゴシック体" panose="020F0800010101010101" pitchFamily="50" charset="-128"/>
                  <a:ea typeface="ＤＦＰ太丸ゴシック体" panose="020F0800010101010101" pitchFamily="50" charset="-128"/>
                </a:rPr>
                <a:t>3/10</a:t>
              </a:r>
              <a:r>
                <a:rPr lang="ja-JP" altLang="en-US" dirty="0" smtClean="0">
                  <a:solidFill>
                    <a:srgbClr val="002060"/>
                  </a:solidFill>
                  <a:latin typeface="ＤＦＰ太丸ゴシック体" panose="020F0800010101010101" pitchFamily="50" charset="-128"/>
                  <a:ea typeface="ＤＦＰ太丸ゴシック体" panose="020F0800010101010101" pitchFamily="50" charset="-128"/>
                </a:rPr>
                <a:t>）</a:t>
              </a:r>
              <a:endParaRPr kumimoji="1" lang="ja-JP" altLang="en-US"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54" name="矢印: 下 56">
              <a:extLst>
                <a:ext uri="{FF2B5EF4-FFF2-40B4-BE49-F238E27FC236}">
                  <a16:creationId xmlns:a16="http://schemas.microsoft.com/office/drawing/2014/main" xmlns="" id="{8FF453C1-0C03-4145-9C0F-1A0D6310541C}"/>
                </a:ext>
              </a:extLst>
            </p:cNvPr>
            <p:cNvSpPr/>
            <p:nvPr/>
          </p:nvSpPr>
          <p:spPr>
            <a:xfrm>
              <a:off x="1560588" y="4722211"/>
              <a:ext cx="297855" cy="343456"/>
            </a:xfrm>
            <a:prstGeom prst="downArrow">
              <a:avLst/>
            </a:prstGeom>
            <a:solidFill>
              <a:srgbClr val="FFFF00"/>
            </a:solidFill>
            <a:ln w="127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タイトル 1"/>
          <p:cNvSpPr txBox="1">
            <a:spLocks/>
          </p:cNvSpPr>
          <p:nvPr/>
        </p:nvSpPr>
        <p:spPr>
          <a:xfrm>
            <a:off x="3221591" y="1543961"/>
            <a:ext cx="2784732" cy="566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pPr algn="ctr"/>
            <a:r>
              <a:rPr lang="ja-JP" altLang="en-US" sz="2500" dirty="0" smtClean="0">
                <a:latin typeface="HGP創英角ｺﾞｼｯｸUB" panose="020B0900000000000000" pitchFamily="50" charset="-128"/>
                <a:ea typeface="HGP創英角ｺﾞｼｯｸUB" panose="020B0900000000000000" pitchFamily="50" charset="-128"/>
              </a:rPr>
              <a:t>私立第一志望</a:t>
            </a:r>
            <a:endParaRPr lang="en-US" altLang="ja-JP" sz="2500" dirty="0" smtClean="0">
              <a:latin typeface="HGP創英角ｺﾞｼｯｸUB" panose="020B0900000000000000" pitchFamily="50" charset="-128"/>
              <a:ea typeface="HGP創英角ｺﾞｼｯｸUB" panose="020B0900000000000000" pitchFamily="50" charset="-128"/>
            </a:endParaRPr>
          </a:p>
          <a:p>
            <a:pPr algn="ctr"/>
            <a:r>
              <a:rPr lang="ja-JP" altLang="en-US" sz="2500" dirty="0" smtClean="0">
                <a:latin typeface="HGP創英角ｺﾞｼｯｸUB" panose="020B0900000000000000" pitchFamily="50" charset="-128"/>
                <a:ea typeface="HGP創英角ｺﾞｼｯｸUB" panose="020B0900000000000000" pitchFamily="50" charset="-128"/>
              </a:rPr>
              <a:t>の場合</a:t>
            </a:r>
            <a:endParaRPr lang="ja-JP" altLang="en-US" sz="2500" dirty="0">
              <a:latin typeface="HGP創英角ｺﾞｼｯｸUB" panose="020B0900000000000000" pitchFamily="50" charset="-128"/>
              <a:ea typeface="HGP創英角ｺﾞｼｯｸUB" panose="020B0900000000000000" pitchFamily="50" charset="-128"/>
            </a:endParaRPr>
          </a:p>
        </p:txBody>
      </p:sp>
      <p:sp>
        <p:nvSpPr>
          <p:cNvPr id="56" name="タイトル 1"/>
          <p:cNvSpPr txBox="1">
            <a:spLocks/>
          </p:cNvSpPr>
          <p:nvPr/>
        </p:nvSpPr>
        <p:spPr>
          <a:xfrm>
            <a:off x="8705525" y="1500417"/>
            <a:ext cx="2784732" cy="566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pPr algn="ctr"/>
            <a:r>
              <a:rPr lang="ja-JP" altLang="en-US" sz="2500" dirty="0" smtClean="0">
                <a:latin typeface="HGP創英角ｺﾞｼｯｸUB" panose="020B0900000000000000" pitchFamily="50" charset="-128"/>
                <a:ea typeface="HGP創英角ｺﾞｼｯｸUB" panose="020B0900000000000000" pitchFamily="50" charset="-128"/>
              </a:rPr>
              <a:t>修猷・城南</a:t>
            </a:r>
            <a:endParaRPr lang="en-US" altLang="ja-JP" sz="2500" dirty="0" smtClean="0">
              <a:latin typeface="HGP創英角ｺﾞｼｯｸUB" panose="020B0900000000000000" pitchFamily="50" charset="-128"/>
              <a:ea typeface="HGP創英角ｺﾞｼｯｸUB" panose="020B0900000000000000" pitchFamily="50" charset="-128"/>
            </a:endParaRPr>
          </a:p>
          <a:p>
            <a:pPr algn="ctr"/>
            <a:r>
              <a:rPr lang="ja-JP" altLang="en-US" sz="2500" dirty="0" smtClean="0">
                <a:latin typeface="HGP創英角ｺﾞｼｯｸUB" panose="020B0900000000000000" pitchFamily="50" charset="-128"/>
                <a:ea typeface="HGP創英角ｺﾞｼｯｸUB" panose="020B0900000000000000" pitchFamily="50" charset="-128"/>
              </a:rPr>
              <a:t>第一志望の場合</a:t>
            </a:r>
            <a:endParaRPr lang="ja-JP" altLang="en-US" sz="2500" dirty="0">
              <a:latin typeface="HGP創英角ｺﾞｼｯｸUB" panose="020B0900000000000000" pitchFamily="50" charset="-128"/>
              <a:ea typeface="HGP創英角ｺﾞｼｯｸUB" panose="020B0900000000000000" pitchFamily="50" charset="-128"/>
            </a:endParaRPr>
          </a:p>
        </p:txBody>
      </p:sp>
      <p:sp>
        <p:nvSpPr>
          <p:cNvPr id="57" name="タイトル 1"/>
          <p:cNvSpPr txBox="1">
            <a:spLocks/>
          </p:cNvSpPr>
          <p:nvPr/>
        </p:nvSpPr>
        <p:spPr>
          <a:xfrm>
            <a:off x="6006323" y="1541416"/>
            <a:ext cx="2784732" cy="56604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pPr algn="ctr"/>
            <a:r>
              <a:rPr lang="ja-JP" altLang="en-US" sz="2500" dirty="0">
                <a:latin typeface="HGP創英角ｺﾞｼｯｸUB" panose="020B0900000000000000" pitchFamily="50" charset="-128"/>
                <a:ea typeface="HGP創英角ｺﾞｼｯｸUB" panose="020B0900000000000000" pitchFamily="50" charset="-128"/>
              </a:rPr>
              <a:t>公立</a:t>
            </a:r>
            <a:r>
              <a:rPr lang="ja-JP" altLang="en-US" sz="2500" dirty="0" smtClean="0">
                <a:latin typeface="HGP創英角ｺﾞｼｯｸUB" panose="020B0900000000000000" pitchFamily="50" charset="-128"/>
                <a:ea typeface="HGP創英角ｺﾞｼｯｸUB" panose="020B0900000000000000" pitchFamily="50" charset="-128"/>
              </a:rPr>
              <a:t>第一志望</a:t>
            </a:r>
            <a:endParaRPr lang="en-US" altLang="ja-JP" sz="2500" dirty="0" smtClean="0">
              <a:latin typeface="HGP創英角ｺﾞｼｯｸUB" panose="020B0900000000000000" pitchFamily="50" charset="-128"/>
              <a:ea typeface="HGP創英角ｺﾞｼｯｸUB" panose="020B0900000000000000" pitchFamily="50" charset="-128"/>
            </a:endParaRPr>
          </a:p>
          <a:p>
            <a:pPr algn="ctr"/>
            <a:r>
              <a:rPr lang="ja-JP" altLang="en-US" sz="2500" dirty="0" smtClean="0">
                <a:latin typeface="HGP創英角ｺﾞｼｯｸUB" panose="020B0900000000000000" pitchFamily="50" charset="-128"/>
                <a:ea typeface="HGP創英角ｺﾞｼｯｸUB" panose="020B0900000000000000" pitchFamily="50" charset="-128"/>
              </a:rPr>
              <a:t>の場合</a:t>
            </a:r>
            <a:endParaRPr lang="ja-JP" altLang="en-US" sz="2500" dirty="0">
              <a:latin typeface="HGP創英角ｺﾞｼｯｸUB" panose="020B0900000000000000" pitchFamily="50" charset="-128"/>
              <a:ea typeface="HGP創英角ｺﾞｼｯｸUB" panose="020B0900000000000000" pitchFamily="50" charset="-128"/>
            </a:endParaRPr>
          </a:p>
        </p:txBody>
      </p:sp>
      <p:sp>
        <p:nvSpPr>
          <p:cNvPr id="58" name="コンテンツ プレースホルダー 2"/>
          <p:cNvSpPr txBox="1">
            <a:spLocks/>
          </p:cNvSpPr>
          <p:nvPr/>
        </p:nvSpPr>
        <p:spPr>
          <a:xfrm>
            <a:off x="1026364" y="5701430"/>
            <a:ext cx="10056276" cy="553998"/>
          </a:xfrm>
          <a:prstGeom prst="rect">
            <a:avLst/>
          </a:prstGeom>
        </p:spPr>
        <p:txBody>
          <a:bodyPr vert="horz" wrap="square" lIns="91440" tIns="45720" rIns="91440" bIns="45720" rtlCol="0" anchor="ctr">
            <a:sp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2500" dirty="0" smtClean="0">
                <a:solidFill>
                  <a:schemeClr val="bg1"/>
                </a:solidFill>
                <a:latin typeface="ＤＦＧ太丸ゴシック体" panose="020F0800010101010101" pitchFamily="50" charset="-128"/>
                <a:ea typeface="ＤＦＧ太丸ゴシック体" panose="020F0800010101010101" pitchFamily="50" charset="-128"/>
              </a:rPr>
              <a:t>☆修猷・城南受験の場合、早い時期に入試を経験しておくことが重要です！</a:t>
            </a:r>
            <a:endParaRPr lang="en-US" altLang="ja-JP" sz="2500" dirty="0" smtClean="0">
              <a:solidFill>
                <a:schemeClr val="bg1"/>
              </a:solidFill>
              <a:latin typeface="ＤＦＧ太丸ゴシック体" panose="020F0800010101010101" pitchFamily="50" charset="-128"/>
              <a:ea typeface="ＤＦＧ太丸ゴシック体" panose="020F0800010101010101" pitchFamily="50" charset="-128"/>
            </a:endParaRPr>
          </a:p>
        </p:txBody>
      </p:sp>
    </p:spTree>
    <p:extLst>
      <p:ext uri="{BB962C8B-B14F-4D97-AF65-F5344CB8AC3E}">
        <p14:creationId xmlns:p14="http://schemas.microsoft.com/office/powerpoint/2010/main" val="22800550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AC18823-004E-4E02-AD06-E1131A8996C8}"/>
              </a:ext>
            </a:extLst>
          </p:cNvPr>
          <p:cNvSpPr/>
          <p:nvPr/>
        </p:nvSpPr>
        <p:spPr>
          <a:xfrm>
            <a:off x="2624076" y="237892"/>
            <a:ext cx="5724644"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高校入試</a:t>
            </a: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について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21" name="タイトル 1"/>
          <p:cNvSpPr>
            <a:spLocks noGrp="1"/>
          </p:cNvSpPr>
          <p:nvPr>
            <p:ph type="title"/>
          </p:nvPr>
        </p:nvSpPr>
        <p:spPr>
          <a:xfrm>
            <a:off x="1018902" y="1345546"/>
            <a:ext cx="10136776" cy="990600"/>
          </a:xfrm>
        </p:spPr>
        <p:txBody>
          <a:bodyPr>
            <a:noAutofit/>
          </a:bodyPr>
          <a:lstStyle/>
          <a:p>
            <a:pPr algn="ctr"/>
            <a:r>
              <a:rPr lang="ja-JP" altLang="en-US" sz="4800" dirty="0" smtClean="0">
                <a:latin typeface="HGP創英角ｺﾞｼｯｸUB" panose="020B0900000000000000" pitchFamily="50" charset="-128"/>
                <a:ea typeface="HGP創英角ｺﾞｼｯｸUB" panose="020B0900000000000000" pitchFamily="50" charset="-128"/>
              </a:rPr>
              <a:t>難関私立受験のすすめ</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pic>
        <p:nvPicPr>
          <p:cNvPr id="2051" name="Picture 3" descr="C:\Users\meinohama\Desktop\about_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8035" t="83619"/>
          <a:stretch/>
        </p:blipFill>
        <p:spPr bwMode="auto">
          <a:xfrm>
            <a:off x="8701694" y="3808138"/>
            <a:ext cx="2929784" cy="1760993"/>
          </a:xfrm>
          <a:prstGeom prst="rect">
            <a:avLst/>
          </a:prstGeom>
          <a:noFill/>
          <a:extLst>
            <a:ext uri="{909E8E84-426E-40DD-AFC4-6F175D3DCCD1}">
              <a14:hiddenFill xmlns:a14="http://schemas.microsoft.com/office/drawing/2010/main">
                <a:solidFill>
                  <a:srgbClr val="FFFFFF"/>
                </a:solidFill>
              </a14:hiddenFill>
            </a:ext>
          </a:extLst>
        </p:spPr>
      </p:pic>
      <p:sp>
        <p:nvSpPr>
          <p:cNvPr id="22"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352695" y="2234681"/>
            <a:ext cx="11278781" cy="2453954"/>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buFont typeface="Arial" panose="020B0604020202020204" pitchFamily="34" charset="0"/>
              <a:buNone/>
            </a:pP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・入試当日の緊張感を味わっておくことが出来る。</a:t>
            </a:r>
            <a:endParaRPr lang="en-US" altLang="ja-JP" sz="36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・早稲田佐賀・弘学館は福岡会場で受験できる。</a:t>
            </a:r>
            <a:endParaRPr lang="en-US" altLang="ja-JP" sz="36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600" dirty="0" smtClean="0">
                <a:solidFill>
                  <a:srgbClr val="002060"/>
                </a:solidFill>
                <a:latin typeface="ＤＦ太丸ゴシック体" panose="02010609010101010101" pitchFamily="1" charset="-128"/>
                <a:ea typeface="ＤＦ太丸ゴシック体" panose="02010609010101010101" pitchFamily="1" charset="-128"/>
              </a:rPr>
              <a:t>＊可能であれば本校受験がおすすめ。 </a:t>
            </a:r>
            <a:r>
              <a:rPr lang="ja-JP" altLang="en-US" sz="36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002060"/>
              </a:solidFill>
              <a:latin typeface="ＤＦ太丸ゴシック体" panose="02010609010101010101" pitchFamily="1" charset="-128"/>
              <a:ea typeface="ＤＦ太丸ゴシック体" panose="02010609010101010101" pitchFamily="1" charset="-128"/>
            </a:endParaRPr>
          </a:p>
        </p:txBody>
      </p:sp>
    </p:spTree>
    <p:extLst>
      <p:ext uri="{BB962C8B-B14F-4D97-AF65-F5344CB8AC3E}">
        <p14:creationId xmlns:p14="http://schemas.microsoft.com/office/powerpoint/2010/main" val="22118244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度付き 7">
            <a:extLst>
              <a:ext uri="{FF2B5EF4-FFF2-40B4-BE49-F238E27FC236}">
                <a16:creationId xmlns:a16="http://schemas.microsoft.com/office/drawing/2014/main" xmlns="" id="{DA299E84-3277-45E4-9BD7-E3F684F769A5}"/>
              </a:ext>
            </a:extLst>
          </p:cNvPr>
          <p:cNvSpPr/>
          <p:nvPr/>
        </p:nvSpPr>
        <p:spPr>
          <a:xfrm>
            <a:off x="496389" y="2103724"/>
            <a:ext cx="10855234"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500" b="1" dirty="0" smtClean="0"/>
              <a:t>第３部：大学入試改革について</a:t>
            </a:r>
            <a:endParaRPr kumimoji="1" lang="ja-JP" altLang="en-US" sz="4500" b="1" dirty="0"/>
          </a:p>
        </p:txBody>
      </p:sp>
      <p:sp>
        <p:nvSpPr>
          <p:cNvPr id="3" name="Text Box 10"/>
          <p:cNvSpPr txBox="1">
            <a:spLocks noChangeArrowheads="1"/>
          </p:cNvSpPr>
          <p:nvPr/>
        </p:nvSpPr>
        <p:spPr bwMode="auto">
          <a:xfrm>
            <a:off x="1737361" y="3286200"/>
            <a:ext cx="8085907" cy="646331"/>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0000"/>
                </a:solidFill>
                <a:ea typeface="HGP創英角ｺﾞｼｯｸUB" pitchFamily="50" charset="-128"/>
              </a:rPr>
              <a:t>シンプルに分かりやすく解説いたします！</a:t>
            </a:r>
            <a:endParaRPr lang="ja-JP" altLang="en-US" sz="3600" dirty="0">
              <a:solidFill>
                <a:srgbClr val="FF0000"/>
              </a:solidFill>
              <a:ea typeface="HGP創英角ｺﾞｼｯｸUB" pitchFamily="50" charset="-128"/>
            </a:endParaRPr>
          </a:p>
        </p:txBody>
      </p:sp>
    </p:spTree>
    <p:extLst>
      <p:ext uri="{BB962C8B-B14F-4D97-AF65-F5344CB8AC3E}">
        <p14:creationId xmlns:p14="http://schemas.microsoft.com/office/powerpoint/2010/main" val="27731603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325189" y="3892731"/>
            <a:ext cx="2873828" cy="5878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5603966" y="1748318"/>
            <a:ext cx="4349931" cy="668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
            <a:extLst>
              <a:ext uri="{FF2B5EF4-FFF2-40B4-BE49-F238E27FC236}">
                <a16:creationId xmlns:a16="http://schemas.microsoft.com/office/drawing/2014/main" xmlns="" id="{F080149E-0068-441C-9252-4347DDD613F6}"/>
              </a:ext>
            </a:extLst>
          </p:cNvPr>
          <p:cNvSpPr txBox="1">
            <a:spLocks/>
          </p:cNvSpPr>
          <p:nvPr/>
        </p:nvSpPr>
        <p:spPr>
          <a:xfrm>
            <a:off x="0" y="1748318"/>
            <a:ext cx="11756571" cy="3607454"/>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Font typeface="Arial" panose="020B0604020202020204" pitchFamily="34" charset="0"/>
              <a:buNone/>
            </a:pP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　① センター試験を廃止し、</a:t>
            </a:r>
            <a:r>
              <a:rPr lang="ja-JP" altLang="en-US" sz="3200" dirty="0" smtClean="0">
                <a:solidFill>
                  <a:schemeClr val="bg1"/>
                </a:solidFill>
                <a:latin typeface="ＤＦ太丸ゴシック体" panose="02010609010101010101" pitchFamily="1" charset="-128"/>
                <a:ea typeface="ＤＦ太丸ゴシック体" panose="02010609010101010101" pitchFamily="1" charset="-128"/>
              </a:rPr>
              <a:t>「大学入学共通テスト」</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を導入。</a:t>
            </a:r>
            <a:r>
              <a:rPr lang="ja-JP" altLang="en-US" sz="32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　</a:t>
            </a:r>
            <a:endParaRPr lang="en-US" altLang="ja-JP" sz="32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2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②「知識・技能」「思考力・判断力・表現力」</a:t>
            </a:r>
            <a:endParaRPr lang="en-US" altLang="ja-JP" sz="32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2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　「主体性をもって多様な人々と協働して学ぶ態度」を測る。</a:t>
            </a:r>
            <a:endParaRPr lang="en-US" altLang="ja-JP" sz="32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2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③ </a:t>
            </a:r>
            <a:r>
              <a:rPr lang="ja-JP" altLang="en-US" sz="3200" dirty="0">
                <a:solidFill>
                  <a:srgbClr val="002060"/>
                </a:solidFill>
                <a:latin typeface="ＤＦ太丸ゴシック体" panose="02010609010101010101" pitchFamily="1" charset="-128"/>
                <a:ea typeface="ＤＦ太丸ゴシック体" panose="02010609010101010101" pitchFamily="1" charset="-128"/>
              </a:rPr>
              <a:t>英語</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は</a:t>
            </a:r>
            <a:r>
              <a:rPr lang="ja-JP" altLang="en-US" sz="3200" dirty="0" smtClean="0">
                <a:solidFill>
                  <a:schemeClr val="bg1"/>
                </a:solidFill>
                <a:latin typeface="ＤＦ太丸ゴシック体" panose="02010609010101010101" pitchFamily="1" charset="-128"/>
                <a:ea typeface="ＤＦ太丸ゴシック体" panose="02010609010101010101" pitchFamily="1" charset="-128"/>
              </a:rPr>
              <a:t>民間の資格試験</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を採用。</a:t>
            </a:r>
            <a:endParaRPr lang="en-US" altLang="ja-JP" sz="32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200" dirty="0">
                <a:solidFill>
                  <a:srgbClr val="002060"/>
                </a:solidFill>
                <a:latin typeface="ＤＦ太丸ゴシック体" panose="02010609010101010101" pitchFamily="1" charset="-128"/>
                <a:ea typeface="ＤＦ太丸ゴシック体" panose="02010609010101010101" pitchFamily="1" charset="-128"/>
              </a:rPr>
              <a:t>　</a:t>
            </a:r>
            <a:r>
              <a:rPr lang="ja-JP" altLang="en-US" sz="3200" dirty="0" smtClean="0">
                <a:solidFill>
                  <a:srgbClr val="002060"/>
                </a:solidFill>
                <a:latin typeface="ＤＦ太丸ゴシック体" panose="02010609010101010101" pitchFamily="1" charset="-128"/>
                <a:ea typeface="ＤＦ太丸ゴシック体" panose="02010609010101010101" pitchFamily="1" charset="-128"/>
              </a:rPr>
              <a:t>　「読む」「聞く」「書く」「話す」の４技能を評価</a:t>
            </a:r>
            <a:endParaRPr lang="en-US" altLang="ja-JP" sz="3200" dirty="0" smtClean="0">
              <a:solidFill>
                <a:srgbClr val="00206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200" dirty="0">
                <a:solidFill>
                  <a:srgbClr val="002060"/>
                </a:solidFill>
                <a:latin typeface="ＤＦ太丸ゴシック体" panose="02010609010101010101" pitchFamily="1" charset="-128"/>
                <a:ea typeface="ＤＦ太丸ゴシック体" panose="02010609010101010101" pitchFamily="1" charset="-128"/>
              </a:rPr>
              <a:t>　　　　</a:t>
            </a:r>
            <a:endParaRPr lang="en-US" altLang="ja-JP" sz="3200" dirty="0">
              <a:solidFill>
                <a:srgbClr val="002060"/>
              </a:solidFill>
              <a:latin typeface="ＤＦ太丸ゴシック体" panose="02010609010101010101" pitchFamily="1" charset="-128"/>
              <a:ea typeface="ＤＦ太丸ゴシック体" panose="02010609010101010101" pitchFamily="1" charset="-128"/>
            </a:endParaRPr>
          </a:p>
          <a:p>
            <a:pPr marL="0" indent="0" algn="ctr">
              <a:buFont typeface="Arial" panose="020B0604020202020204" pitchFamily="34" charset="0"/>
              <a:buNone/>
            </a:pPr>
            <a:endParaRPr lang="en-US" altLang="ja-JP" sz="3200" dirty="0">
              <a:solidFill>
                <a:srgbClr val="002060"/>
              </a:solidFill>
              <a:latin typeface="ＤＦ太丸ゴシック体" panose="02010609010101010101" pitchFamily="1" charset="-128"/>
              <a:ea typeface="ＤＦ太丸ゴシック体" panose="02010609010101010101" pitchFamily="1" charset="-128"/>
            </a:endParaRPr>
          </a:p>
        </p:txBody>
      </p:sp>
      <p:sp>
        <p:nvSpPr>
          <p:cNvPr id="5" name="タイトル 1"/>
          <p:cNvSpPr>
            <a:spLocks noGrp="1"/>
          </p:cNvSpPr>
          <p:nvPr>
            <p:ph type="title"/>
          </p:nvPr>
        </p:nvSpPr>
        <p:spPr>
          <a:xfrm>
            <a:off x="809896" y="431147"/>
            <a:ext cx="10136776" cy="990600"/>
          </a:xfrm>
        </p:spPr>
        <p:txBody>
          <a:bodyPr>
            <a:noAutofit/>
          </a:bodyPr>
          <a:lstStyle/>
          <a:p>
            <a:pPr algn="ctr"/>
            <a:r>
              <a:rPr kumimoji="1" lang="ja-JP" altLang="en-US" sz="4800" dirty="0" smtClean="0">
                <a:latin typeface="HGP創英角ｺﾞｼｯｸUB" panose="020B0900000000000000" pitchFamily="50" charset="-128"/>
                <a:ea typeface="HGP創英角ｺﾞｼｯｸUB" panose="020B0900000000000000" pitchFamily="50" charset="-128"/>
              </a:rPr>
              <a:t>大学入試改革で変わる主なこと</a:t>
            </a:r>
            <a:endParaRPr kumimoji="1" lang="ja-JP" altLang="en-US" sz="4800" dirty="0">
              <a:latin typeface="HGP創英角ｺﾞｼｯｸUB" panose="020B0900000000000000" pitchFamily="50" charset="-128"/>
              <a:ea typeface="HGP創英角ｺﾞｼｯｸUB" panose="020B0900000000000000" pitchFamily="50" charset="-128"/>
            </a:endParaRPr>
          </a:p>
        </p:txBody>
      </p:sp>
      <p:sp>
        <p:nvSpPr>
          <p:cNvPr id="6" name="Text Box 10"/>
          <p:cNvSpPr txBox="1">
            <a:spLocks noChangeArrowheads="1"/>
          </p:cNvSpPr>
          <p:nvPr/>
        </p:nvSpPr>
        <p:spPr bwMode="auto">
          <a:xfrm>
            <a:off x="627014" y="5660235"/>
            <a:ext cx="10789919" cy="646331"/>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600" dirty="0" smtClean="0">
                <a:solidFill>
                  <a:srgbClr val="FF0000"/>
                </a:solidFill>
                <a:ea typeface="HGP創英角ｺﾞｼｯｸUB" pitchFamily="50" charset="-128"/>
              </a:rPr>
              <a:t>＋④学習指導要領も上記の変革に合わせて改定！！</a:t>
            </a:r>
            <a:endParaRPr lang="ja-JP" altLang="en-US" sz="3600" dirty="0">
              <a:solidFill>
                <a:srgbClr val="FF0000"/>
              </a:solidFill>
              <a:ea typeface="HGP創英角ｺﾞｼｯｸUB" pitchFamily="50" charset="-128"/>
            </a:endParaRPr>
          </a:p>
        </p:txBody>
      </p:sp>
    </p:spTree>
    <p:extLst>
      <p:ext uri="{BB962C8B-B14F-4D97-AF65-F5344CB8AC3E}">
        <p14:creationId xmlns:p14="http://schemas.microsoft.com/office/powerpoint/2010/main" val="760713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グラフ 9"/>
          <p:cNvGraphicFramePr>
            <a:graphicFrameLocks/>
          </p:cNvGraphicFramePr>
          <p:nvPr>
            <p:extLst>
              <p:ext uri="{D42A27DB-BD31-4B8C-83A1-F6EECF244321}">
                <p14:modId xmlns:p14="http://schemas.microsoft.com/office/powerpoint/2010/main" val="2861318575"/>
              </p:ext>
            </p:extLst>
          </p:nvPr>
        </p:nvGraphicFramePr>
        <p:xfrm>
          <a:off x="587829" y="1637098"/>
          <a:ext cx="9914864" cy="4411005"/>
        </p:xfrm>
        <a:graphic>
          <a:graphicData uri="http://schemas.openxmlformats.org/drawingml/2006/chart">
            <c:chart xmlns:c="http://schemas.openxmlformats.org/drawingml/2006/chart" xmlns:r="http://schemas.openxmlformats.org/officeDocument/2006/relationships" r:id="rId2"/>
          </a:graphicData>
        </a:graphic>
      </p:graphicFrame>
      <p:sp>
        <p:nvSpPr>
          <p:cNvPr id="8"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1842460" y="192322"/>
            <a:ext cx="7351693" cy="923330"/>
          </a:xfrm>
          <a:prstGeom prst="rect">
            <a:avLst/>
          </a:prstGeom>
          <a:noFill/>
        </p:spPr>
        <p:txBody>
          <a:bodyPr wrap="none" lIns="91440" tIns="45720" rIns="91440" bIns="45720">
            <a:spAutoFit/>
          </a:bodyPr>
          <a:lstStyle/>
          <a:p>
            <a:pPr algn="ctr"/>
            <a:r>
              <a:rPr lang="ja-JP" altLang="en-US" sz="5400" b="1" cap="none" spc="0" dirty="0" smtClean="0">
                <a:ln w="0"/>
                <a:solidFill>
                  <a:schemeClr val="bg1"/>
                </a:solidFill>
                <a:effectLst>
                  <a:reflection blurRad="6350" stA="53000" endA="300" endPos="35500" dir="5400000" sy="-90000" algn="bl" rotWithShape="0"/>
                </a:effectLst>
                <a:latin typeface="ＭＳ Ｐゴシック" panose="020B0600070205080204" pitchFamily="50" charset="-128"/>
                <a:ea typeface="ＭＳ Ｐゴシック" panose="020B0600070205080204" pitchFamily="50" charset="-128"/>
              </a:rPr>
              <a:t>保護者会アンケート結果</a:t>
            </a:r>
            <a:endParaRPr lang="ja-JP" altLang="en-US" sz="5400" b="1" cap="none" spc="0" dirty="0">
              <a:ln w="0"/>
              <a:solidFill>
                <a:schemeClr val="bg1"/>
              </a:solidFill>
              <a:effectLst>
                <a:reflection blurRad="6350" stA="53000" endA="300" endPos="35500" dir="5400000" sy="-90000" algn="bl" rotWithShape="0"/>
              </a:effectLst>
              <a:latin typeface="ＭＳ Ｐゴシック" panose="020B0600070205080204" pitchFamily="50" charset="-128"/>
              <a:ea typeface="ＭＳ Ｐゴシック" panose="020B0600070205080204" pitchFamily="50" charset="-128"/>
            </a:endParaRPr>
          </a:p>
        </p:txBody>
      </p:sp>
      <p:grpSp>
        <p:nvGrpSpPr>
          <p:cNvPr id="14" name="グループ化 13"/>
          <p:cNvGrpSpPr/>
          <p:nvPr/>
        </p:nvGrpSpPr>
        <p:grpSpPr>
          <a:xfrm>
            <a:off x="8098970" y="1658865"/>
            <a:ext cx="3892732" cy="1849559"/>
            <a:chOff x="8507129" y="1198488"/>
            <a:chExt cx="4391495" cy="1848763"/>
          </a:xfrm>
        </p:grpSpPr>
        <p:sp>
          <p:nvSpPr>
            <p:cNvPr id="15" name="四角形: 角を丸くする 15">
              <a:extLst>
                <a:ext uri="{FF2B5EF4-FFF2-40B4-BE49-F238E27FC236}">
                  <a16:creationId xmlns="" xmlns:a16="http://schemas.microsoft.com/office/drawing/2014/main" id="{BC867A40-0B3C-4F18-BECC-C83142D62EE7}"/>
                </a:ext>
              </a:extLst>
            </p:cNvPr>
            <p:cNvSpPr/>
            <p:nvPr/>
          </p:nvSpPr>
          <p:spPr>
            <a:xfrm>
              <a:off x="8507129" y="1198488"/>
              <a:ext cx="4391495" cy="1848763"/>
            </a:xfrm>
            <a:prstGeom prst="roundRect">
              <a:avLst/>
            </a:prstGeom>
            <a:solidFill>
              <a:srgbClr val="FFFF00"/>
            </a:solidFill>
            <a:ln>
              <a:solidFill>
                <a:srgbClr val="C00000"/>
              </a:solid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 xmlns:a16="http://schemas.microsoft.com/office/drawing/2014/main" id="{A2D64BBE-38DB-45BB-9FDF-B457A7DEF647}"/>
                </a:ext>
              </a:extLst>
            </p:cNvPr>
            <p:cNvSpPr txBox="1">
              <a:spLocks/>
            </p:cNvSpPr>
            <p:nvPr/>
          </p:nvSpPr>
          <p:spPr>
            <a:xfrm>
              <a:off x="8619924" y="1488159"/>
              <a:ext cx="4278700" cy="1550240"/>
            </a:xfrm>
            <a:prstGeom prst="rect">
              <a:avLst/>
            </a:prstGeom>
          </p:spPr>
          <p:txBody>
            <a:bodyPr vert="horz" lIns="91440" tIns="45720" rIns="91440" bIns="45720" rtlCol="0" anchor="ctr">
              <a:normAutofit fontScale="77500" lnSpcReduction="200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pPr algn="l"/>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１位　</a:t>
              </a:r>
              <a:r>
                <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rPr>
                <a:t>2020</a:t>
              </a:r>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年大学入試改革</a:t>
              </a:r>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２位　</a:t>
              </a:r>
              <a:r>
                <a:rPr lang="ja-JP" altLang="en-US" sz="3000" dirty="0">
                  <a:solidFill>
                    <a:srgbClr val="FF0000"/>
                  </a:solidFill>
                  <a:latin typeface="HGP創英角ｺﾞｼｯｸUB" panose="020B0900000000000000" pitchFamily="50" charset="-128"/>
                  <a:ea typeface="HGP創英角ｺﾞｼｯｸUB" panose="020B0900000000000000" pitchFamily="50" charset="-128"/>
                </a:rPr>
                <a:t>志望校</a:t>
              </a:r>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の</a:t>
              </a:r>
              <a:r>
                <a:rPr lang="ja-JP" altLang="en-US" sz="3000" dirty="0">
                  <a:solidFill>
                    <a:srgbClr val="FF0000"/>
                  </a:solidFill>
                  <a:latin typeface="HGP創英角ｺﾞｼｯｸUB" panose="020B0900000000000000" pitchFamily="50" charset="-128"/>
                  <a:ea typeface="HGP創英角ｺﾞｼｯｸUB" panose="020B0900000000000000" pitchFamily="50" charset="-128"/>
                </a:rPr>
                <a:t>選び方</a:t>
              </a:r>
              <a:endParaRPr lang="en-US" altLang="ja-JP" sz="3000" dirty="0">
                <a:solidFill>
                  <a:srgbClr val="002060"/>
                </a:solidFill>
                <a:latin typeface="HGP創英角ｺﾞｼｯｸUB" panose="020B0900000000000000" pitchFamily="50" charset="-128"/>
                <a:ea typeface="HGP創英角ｺﾞｼｯｸUB" panose="020B0900000000000000" pitchFamily="50" charset="-128"/>
              </a:endParaRPr>
            </a:p>
            <a:p>
              <a:pPr algn="l"/>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３位　</a:t>
              </a:r>
              <a:r>
                <a:rPr lang="ja-JP" altLang="en-US" sz="3000" dirty="0">
                  <a:solidFill>
                    <a:srgbClr val="FF0000"/>
                  </a:solidFill>
                  <a:latin typeface="HGP創英角ｺﾞｼｯｸUB" panose="020B0900000000000000" pitchFamily="50" charset="-128"/>
                  <a:ea typeface="HGP創英角ｺﾞｼｯｸUB" panose="020B0900000000000000" pitchFamily="50" charset="-128"/>
                </a:rPr>
                <a:t>時間</a:t>
              </a:r>
              <a:r>
                <a:rPr lang="ja-JP" altLang="en-US" sz="3000" dirty="0" smtClean="0">
                  <a:solidFill>
                    <a:srgbClr val="FF0000"/>
                  </a:solidFill>
                  <a:latin typeface="HGP創英角ｺﾞｼｯｸUB" panose="020B0900000000000000" pitchFamily="50" charset="-128"/>
                  <a:ea typeface="HGP創英角ｺﾞｼｯｸUB" panose="020B0900000000000000" pitchFamily="50" charset="-128"/>
                </a:rPr>
                <a:t>の使い方</a:t>
              </a:r>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a:p>
              <a:pPr algn="l"/>
              <a:endParaRPr lang="en-US" altLang="ja-JP" sz="3000" dirty="0" smtClean="0">
                <a:solidFill>
                  <a:srgbClr val="FF0000"/>
                </a:solidFill>
                <a:latin typeface="HGP創英角ｺﾞｼｯｸUB" panose="020B0900000000000000" pitchFamily="50" charset="-128"/>
                <a:ea typeface="HGP創英角ｺﾞｼｯｸUB" panose="020B0900000000000000" pitchFamily="50" charset="-128"/>
              </a:endParaRPr>
            </a:p>
          </p:txBody>
        </p:sp>
      </p:grpSp>
      <p:sp>
        <p:nvSpPr>
          <p:cNvPr id="9" name="コンテンツ プレースホルダー 2">
            <a:extLst>
              <a:ext uri="{FF2B5EF4-FFF2-40B4-BE49-F238E27FC236}">
                <a16:creationId xmlns="" xmlns:a16="http://schemas.microsoft.com/office/drawing/2014/main" id="{F080149E-0068-441C-9252-4347DDD613F6}"/>
              </a:ext>
            </a:extLst>
          </p:cNvPr>
          <p:cNvSpPr txBox="1">
            <a:spLocks/>
          </p:cNvSpPr>
          <p:nvPr/>
        </p:nvSpPr>
        <p:spPr>
          <a:xfrm>
            <a:off x="1485553" y="1218325"/>
            <a:ext cx="7828265" cy="550162"/>
          </a:xfrm>
          <a:prstGeom prst="rect">
            <a:avLst/>
          </a:prstGeom>
        </p:spPr>
        <p:txBody>
          <a:bodyPr>
            <a:noAutofit/>
          </a:bodyPr>
          <a:lst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buNone/>
            </a:pPr>
            <a:r>
              <a:rPr lang="en-US" altLang="ja-JP" sz="2700" dirty="0" smtClean="0">
                <a:solidFill>
                  <a:srgbClr val="0000FF"/>
                </a:solidFill>
                <a:latin typeface="ＤＦ太丸ゴシック体" panose="02010609010101010101" pitchFamily="1" charset="-128"/>
                <a:ea typeface="ＤＦ太丸ゴシック体" panose="02010609010101010101" pitchFamily="1" charset="-128"/>
              </a:rPr>
              <a:t>Q:</a:t>
            </a:r>
            <a:r>
              <a:rPr lang="ja-JP" altLang="en-US" sz="2700" dirty="0">
                <a:solidFill>
                  <a:srgbClr val="0000FF"/>
                </a:solidFill>
                <a:latin typeface="ＤＦ太丸ゴシック体" panose="02010609010101010101" pitchFamily="1" charset="-128"/>
                <a:ea typeface="ＤＦ太丸ゴシック体" panose="02010609010101010101" pitchFamily="1" charset="-128"/>
              </a:rPr>
              <a:t>保護者</a:t>
            </a:r>
            <a:r>
              <a:rPr lang="ja-JP" altLang="en-US" sz="2700" dirty="0" smtClean="0">
                <a:solidFill>
                  <a:srgbClr val="0000FF"/>
                </a:solidFill>
                <a:latin typeface="ＤＦ太丸ゴシック体" panose="02010609010101010101" pitchFamily="1" charset="-128"/>
                <a:ea typeface="ＤＦ太丸ゴシック体" panose="02010609010101010101" pitchFamily="1" charset="-128"/>
              </a:rPr>
              <a:t>の方が現在気になっていること</a:t>
            </a:r>
            <a:endParaRPr lang="en-US" altLang="ja-JP" sz="2700" dirty="0">
              <a:solidFill>
                <a:srgbClr val="0000FF"/>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r>
              <a:rPr lang="ja-JP" altLang="en-US" sz="3600" dirty="0">
                <a:solidFill>
                  <a:srgbClr val="FF0000"/>
                </a:solidFill>
                <a:latin typeface="ＤＦ太丸ゴシック体" panose="02010609010101010101" pitchFamily="1" charset="-128"/>
                <a:ea typeface="ＤＦ太丸ゴシック体" panose="02010609010101010101" pitchFamily="1" charset="-128"/>
              </a:rPr>
              <a:t>　　　　</a:t>
            </a:r>
            <a:endParaRPr lang="en-US" altLang="ja-JP" sz="3600" dirty="0">
              <a:solidFill>
                <a:srgbClr val="FF0000"/>
              </a:solidFill>
              <a:latin typeface="ＤＦ太丸ゴシック体" panose="02010609010101010101" pitchFamily="1" charset="-128"/>
              <a:ea typeface="ＤＦ太丸ゴシック体" panose="02010609010101010101" pitchFamily="1" charset="-128"/>
            </a:endParaRPr>
          </a:p>
          <a:p>
            <a:pPr marL="0" indent="0">
              <a:buFont typeface="Arial" panose="020B0604020202020204" pitchFamily="34" charset="0"/>
              <a:buNone/>
            </a:pPr>
            <a:endParaRPr lang="en-US" altLang="ja-JP" sz="4000" dirty="0">
              <a:solidFill>
                <a:srgbClr val="FF0000"/>
              </a:solidFill>
              <a:latin typeface="ＤＦ太丸ゴシック体" panose="02010609010101010101" pitchFamily="1" charset="-128"/>
              <a:ea typeface="ＤＦ太丸ゴシック体" panose="02010609010101010101" pitchFamily="1" charset="-128"/>
            </a:endParaRPr>
          </a:p>
        </p:txBody>
      </p:sp>
      <p:sp>
        <p:nvSpPr>
          <p:cNvPr id="18" name="四角形: 角を丸くする 49">
            <a:extLst>
              <a:ext uri="{FF2B5EF4-FFF2-40B4-BE49-F238E27FC236}">
                <a16:creationId xmlns:a16="http://schemas.microsoft.com/office/drawing/2014/main" xmlns="" id="{910C8761-8C08-4BDD-9827-826609922824}"/>
              </a:ext>
            </a:extLst>
          </p:cNvPr>
          <p:cNvSpPr/>
          <p:nvPr/>
        </p:nvSpPr>
        <p:spPr>
          <a:xfrm>
            <a:off x="7324945" y="3644326"/>
            <a:ext cx="4666757" cy="999278"/>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a:t>
            </a:r>
            <a:r>
              <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rPr>
              <a:t>2020</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年大学入試改革」</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「志望校の選び方」「時間の使い方」についても説明させていただきます！</a:t>
            </a:r>
            <a:endPar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2468991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953312"/>
            <a:ext cx="11960608" cy="5813247"/>
            <a:chOff x="0" y="483326"/>
            <a:chExt cx="11671937" cy="5590903"/>
          </a:xfrm>
        </p:grpSpPr>
        <p:grpSp>
          <p:nvGrpSpPr>
            <p:cNvPr id="3" name="グループ化 2"/>
            <p:cNvGrpSpPr/>
            <p:nvPr/>
          </p:nvGrpSpPr>
          <p:grpSpPr>
            <a:xfrm>
              <a:off x="0" y="483326"/>
              <a:ext cx="11671937" cy="5590903"/>
              <a:chOff x="-90503" y="746497"/>
              <a:chExt cx="11671937" cy="4856137"/>
            </a:xfrm>
          </p:grpSpPr>
          <p:pic>
            <p:nvPicPr>
              <p:cNvPr id="4" name="図 3">
                <a:extLst>
                  <a:ext uri="{FF2B5EF4-FFF2-40B4-BE49-F238E27FC236}">
                    <a16:creationId xmlns:a16="http://schemas.microsoft.com/office/drawing/2014/main" xmlns="" id="{0B2534C8-0052-4D55-BDAD-AE4AD060CD3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503" y="746497"/>
                <a:ext cx="11671937" cy="4856137"/>
              </a:xfrm>
              <a:prstGeom prst="rect">
                <a:avLst/>
              </a:prstGeom>
            </p:spPr>
          </p:pic>
          <p:sp>
            <p:nvSpPr>
              <p:cNvPr id="5" name="テキスト ボックス 4">
                <a:extLst>
                  <a:ext uri="{FF2B5EF4-FFF2-40B4-BE49-F238E27FC236}">
                    <a16:creationId xmlns:a16="http://schemas.microsoft.com/office/drawing/2014/main" xmlns="" id="{ED4175E8-3CE5-4027-BC9D-4F9275AD8D8C}"/>
                  </a:ext>
                </a:extLst>
              </p:cNvPr>
              <p:cNvSpPr txBox="1"/>
              <p:nvPr/>
            </p:nvSpPr>
            <p:spPr>
              <a:xfrm>
                <a:off x="2287554" y="3336246"/>
                <a:ext cx="423514" cy="246221"/>
              </a:xfrm>
              <a:prstGeom prst="rect">
                <a:avLst/>
              </a:prstGeom>
              <a:noFill/>
            </p:spPr>
            <p:txBody>
              <a:bodyPr wrap="none" rtlCol="0">
                <a:spAutoFit/>
              </a:bodyPr>
              <a:lstStyle/>
              <a:p>
                <a:r>
                  <a:rPr kumimoji="1" lang="ja-JP" altLang="en-US" sz="1000" b="1" dirty="0"/>
                  <a:t>中 </a:t>
                </a:r>
                <a:r>
                  <a:rPr lang="ja-JP" altLang="en-US" sz="1000" b="1" dirty="0"/>
                  <a:t>２</a:t>
                </a:r>
                <a:endParaRPr kumimoji="1" lang="ja-JP" altLang="en-US" sz="1000" b="1" dirty="0"/>
              </a:p>
            </p:txBody>
          </p:sp>
        </p:grpSp>
        <p:sp>
          <p:nvSpPr>
            <p:cNvPr id="6" name="正方形/長方形 5">
              <a:extLst>
                <a:ext uri="{FF2B5EF4-FFF2-40B4-BE49-F238E27FC236}">
                  <a16:creationId xmlns:a16="http://schemas.microsoft.com/office/drawing/2014/main" xmlns="" id="{7A2B7E86-E730-430F-8040-E78C76B2E041}"/>
                </a:ext>
              </a:extLst>
            </p:cNvPr>
            <p:cNvSpPr/>
            <p:nvPr/>
          </p:nvSpPr>
          <p:spPr>
            <a:xfrm>
              <a:off x="1841741" y="3380753"/>
              <a:ext cx="8046843" cy="367644"/>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xmlns="" id="{7A2B7E86-E730-430F-8040-E78C76B2E041}"/>
                </a:ext>
              </a:extLst>
            </p:cNvPr>
            <p:cNvSpPr/>
            <p:nvPr/>
          </p:nvSpPr>
          <p:spPr>
            <a:xfrm>
              <a:off x="1850448" y="3750072"/>
              <a:ext cx="9588259" cy="35166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タイトル 1"/>
          <p:cNvSpPr>
            <a:spLocks noGrp="1"/>
          </p:cNvSpPr>
          <p:nvPr>
            <p:ph type="title"/>
          </p:nvPr>
        </p:nvSpPr>
        <p:spPr>
          <a:xfrm>
            <a:off x="1358539" y="171647"/>
            <a:ext cx="8996680" cy="781665"/>
          </a:xfrm>
        </p:spPr>
        <p:txBody>
          <a:bodyPr>
            <a:noAutofit/>
          </a:bodyPr>
          <a:lstStyle/>
          <a:p>
            <a:pPr algn="ctr"/>
            <a:r>
              <a:rPr lang="ja-JP" altLang="en-US" sz="3000" dirty="0">
                <a:latin typeface="HGP創英角ｺﾞｼｯｸUB" panose="020B0900000000000000" pitchFamily="50" charset="-128"/>
                <a:ea typeface="HGP創英角ｺﾞｼｯｸUB" panose="020B0900000000000000" pitchFamily="50" charset="-128"/>
              </a:rPr>
              <a:t>大学</a:t>
            </a:r>
            <a:r>
              <a:rPr lang="ja-JP" altLang="en-US" sz="3000" dirty="0" smtClean="0">
                <a:latin typeface="HGP創英角ｺﾞｼｯｸUB" panose="020B0900000000000000" pitchFamily="50" charset="-128"/>
                <a:ea typeface="HGP創英角ｺﾞｼｯｸUB" panose="020B0900000000000000" pitchFamily="50" charset="-128"/>
              </a:rPr>
              <a:t>入試改革と次期学習指導要領の実施スケジュール</a:t>
            </a:r>
            <a:endParaRPr kumimoji="1" lang="ja-JP" altLang="en-US" sz="3000" dirty="0">
              <a:latin typeface="HGP創英角ｺﾞｼｯｸUB" panose="020B0900000000000000" pitchFamily="50" charset="-128"/>
              <a:ea typeface="HGP創英角ｺﾞｼｯｸUB" panose="020B0900000000000000" pitchFamily="50" charset="-128"/>
            </a:endParaRPr>
          </a:p>
        </p:txBody>
      </p:sp>
      <p:sp>
        <p:nvSpPr>
          <p:cNvPr id="11" name="四角形: 角を丸くする 49">
            <a:extLst>
              <a:ext uri="{FF2B5EF4-FFF2-40B4-BE49-F238E27FC236}">
                <a16:creationId xmlns:a16="http://schemas.microsoft.com/office/drawing/2014/main" xmlns="" id="{910C8761-8C08-4BDD-9827-826609922824}"/>
              </a:ext>
            </a:extLst>
          </p:cNvPr>
          <p:cNvSpPr/>
          <p:nvPr/>
        </p:nvSpPr>
        <p:spPr>
          <a:xfrm>
            <a:off x="238997" y="4689565"/>
            <a:ext cx="11721609" cy="1384730"/>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現中１：中学では移行措置期間→高校では新たな学習指導要領</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3000" b="1" dirty="0">
                <a:solidFill>
                  <a:srgbClr val="C00000"/>
                </a:solidFill>
                <a:latin typeface="ＤＦＰ太丸ゴシック体" panose="020F0800010101010101" pitchFamily="50" charset="-128"/>
                <a:ea typeface="ＤＦＰ太丸ゴシック体" panose="020F0800010101010101" pitchFamily="50" charset="-128"/>
              </a:rPr>
              <a:t>　</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　　　→高３で大学入学共通テスト本格実施初年度！！</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en-US" altLang="ja-JP" sz="3000" b="1" dirty="0">
                <a:solidFill>
                  <a:srgbClr val="C00000"/>
                </a:solidFill>
                <a:latin typeface="ＤＦＰ太丸ゴシック体" panose="020F0800010101010101" pitchFamily="50" charset="-128"/>
                <a:ea typeface="ＤＦＰ太丸ゴシック体" panose="020F0800010101010101" pitchFamily="50" charset="-128"/>
              </a:rPr>
              <a:t> </a:t>
            </a:r>
            <a:r>
              <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rPr>
              <a:t>          *</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高１・２実施の学びの基礎診断が推薦・</a:t>
            </a:r>
            <a:r>
              <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rPr>
              <a:t>AO</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で活用開始！</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13" name="四角形: 角を丸くする 49">
            <a:extLst>
              <a:ext uri="{FF2B5EF4-FFF2-40B4-BE49-F238E27FC236}">
                <a16:creationId xmlns:a16="http://schemas.microsoft.com/office/drawing/2014/main" xmlns="" id="{910C8761-8C08-4BDD-9827-826609922824}"/>
              </a:ext>
            </a:extLst>
          </p:cNvPr>
          <p:cNvSpPr/>
          <p:nvPr/>
        </p:nvSpPr>
        <p:spPr>
          <a:xfrm>
            <a:off x="123302" y="2279331"/>
            <a:ext cx="11953001" cy="158060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現中２：中学は現在の学習指導要領→高校でも現在の学習指導要領</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3000" b="1" dirty="0">
                <a:solidFill>
                  <a:srgbClr val="C00000"/>
                </a:solidFill>
                <a:latin typeface="ＤＦＰ太丸ゴシック体" panose="020F0800010101010101" pitchFamily="50" charset="-128"/>
                <a:ea typeface="ＤＦＰ太丸ゴシック体" panose="020F0800010101010101" pitchFamily="50" charset="-128"/>
              </a:rPr>
              <a:t>　</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　　　→高３で大学入学共通テストの先行実施期間</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3000" b="1" dirty="0">
                <a:solidFill>
                  <a:srgbClr val="C00000"/>
                </a:solidFill>
                <a:latin typeface="ＤＦＰ太丸ゴシック体" panose="020F0800010101010101" pitchFamily="50" charset="-128"/>
                <a:ea typeface="ＤＦＰ太丸ゴシック体" panose="020F0800010101010101" pitchFamily="50" charset="-128"/>
              </a:rPr>
              <a:t>　</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　　　＊学びの基礎診断の推薦・</a:t>
            </a:r>
            <a:r>
              <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rPr>
              <a:t>AO</a:t>
            </a:r>
            <a:r>
              <a:rPr kumimoji="1" lang="ja-JP" altLang="en-US" sz="3000" b="1" dirty="0" err="1" smtClean="0">
                <a:solidFill>
                  <a:srgbClr val="C00000"/>
                </a:solidFill>
                <a:latin typeface="ＤＦＰ太丸ゴシック体" panose="020F0800010101010101" pitchFamily="50" charset="-128"/>
                <a:ea typeface="ＤＦＰ太丸ゴシック体" panose="020F0800010101010101" pitchFamily="50" charset="-128"/>
              </a:rPr>
              <a:t>での</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活用なし</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382818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度付き 7">
            <a:extLst>
              <a:ext uri="{FF2B5EF4-FFF2-40B4-BE49-F238E27FC236}">
                <a16:creationId xmlns:a16="http://schemas.microsoft.com/office/drawing/2014/main" xmlns="" id="{DA299E84-3277-45E4-9BD7-E3F684F769A5}"/>
              </a:ext>
            </a:extLst>
          </p:cNvPr>
          <p:cNvSpPr/>
          <p:nvPr/>
        </p:nvSpPr>
        <p:spPr>
          <a:xfrm>
            <a:off x="2103119" y="237401"/>
            <a:ext cx="6975567"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4500" dirty="0" smtClean="0">
              <a:latin typeface="ＤＦＰ太丸ゴシック体" panose="020F0800010101010101" pitchFamily="50" charset="-128"/>
              <a:ea typeface="ＤＦＰ太丸ゴシック体" panose="020F0800010101010101" pitchFamily="50" charset="-128"/>
            </a:endParaRPr>
          </a:p>
          <a:p>
            <a:pPr algn="ctr"/>
            <a:r>
              <a:rPr kumimoji="1" lang="ja-JP" altLang="en-US" sz="4500" dirty="0" smtClean="0">
                <a:latin typeface="ＤＦＰ太丸ゴシック体" panose="020F0800010101010101" pitchFamily="50" charset="-128"/>
                <a:ea typeface="ＤＦＰ太丸ゴシック体" panose="020F0800010101010101" pitchFamily="50" charset="-128"/>
              </a:rPr>
              <a:t>大学</a:t>
            </a:r>
            <a:r>
              <a:rPr kumimoji="1" lang="ja-JP" altLang="en-US" sz="4500" dirty="0">
                <a:latin typeface="ＤＦＰ太丸ゴシック体" panose="020F0800010101010101" pitchFamily="50" charset="-128"/>
                <a:ea typeface="ＤＦＰ太丸ゴシック体" panose="020F0800010101010101" pitchFamily="50" charset="-128"/>
              </a:rPr>
              <a:t>入学共通</a:t>
            </a:r>
            <a:r>
              <a:rPr kumimoji="1" lang="ja-JP" altLang="en-US" sz="4500" dirty="0" smtClean="0">
                <a:latin typeface="ＤＦＰ太丸ゴシック体" panose="020F0800010101010101" pitchFamily="50" charset="-128"/>
                <a:ea typeface="ＤＦＰ太丸ゴシック体" panose="020F0800010101010101" pitchFamily="50" charset="-128"/>
              </a:rPr>
              <a:t>テスト</a:t>
            </a:r>
            <a:r>
              <a:rPr kumimoji="1" lang="ja-JP" altLang="en-US" sz="4500" dirty="0">
                <a:latin typeface="ＤＦＰ太丸ゴシック体" panose="020F0800010101010101" pitchFamily="50" charset="-128"/>
                <a:ea typeface="ＤＦＰ太丸ゴシック体" panose="020F0800010101010101" pitchFamily="50" charset="-128"/>
              </a:rPr>
              <a:t/>
            </a:r>
            <a:br>
              <a:rPr kumimoji="1" lang="ja-JP" altLang="en-US" sz="4500" dirty="0">
                <a:latin typeface="ＤＦＰ太丸ゴシック体" panose="020F0800010101010101" pitchFamily="50" charset="-128"/>
                <a:ea typeface="ＤＦＰ太丸ゴシック体" panose="020F0800010101010101" pitchFamily="50" charset="-128"/>
              </a:rPr>
            </a:br>
            <a:endParaRPr kumimoji="1" lang="ja-JP" altLang="en-US" sz="4500" dirty="0">
              <a:latin typeface="ＤＦＰ太丸ゴシック体" panose="020F0800010101010101" pitchFamily="50" charset="-128"/>
              <a:ea typeface="ＤＦＰ太丸ゴシック体" panose="020F0800010101010101" pitchFamily="50" charset="-128"/>
            </a:endParaRPr>
          </a:p>
        </p:txBody>
      </p:sp>
      <p:sp>
        <p:nvSpPr>
          <p:cNvPr id="15" name="タイトル 1"/>
          <p:cNvSpPr>
            <a:spLocks noGrp="1"/>
          </p:cNvSpPr>
          <p:nvPr>
            <p:ph type="title"/>
          </p:nvPr>
        </p:nvSpPr>
        <p:spPr>
          <a:xfrm>
            <a:off x="679272" y="1547577"/>
            <a:ext cx="10136776" cy="2149212"/>
          </a:xfrm>
        </p:spPr>
        <p:txBody>
          <a:bodyPr>
            <a:noAutofit/>
          </a:bodyPr>
          <a:lstStyle/>
          <a:p>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先行実施：①ペーパー式で記述式（国・数）</a:t>
            </a:r>
            <a:r>
              <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t/>
            </a:r>
            <a:br>
              <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br>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　　　　　とマーク式の混合</a:t>
            </a:r>
            <a:r>
              <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t/>
            </a:r>
            <a:br>
              <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br>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　　　　②現行と同じ１月実施</a:t>
            </a:r>
            <a:r>
              <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t/>
            </a:r>
            <a:br>
              <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br>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　　　　③英語は大学入学共通テストでも実施</a:t>
            </a:r>
            <a:endParaRPr kumimoji="1" lang="ja-JP" altLang="en-US" sz="3500"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6" name="タイトル 1"/>
          <p:cNvSpPr txBox="1">
            <a:spLocks/>
          </p:cNvSpPr>
          <p:nvPr/>
        </p:nvSpPr>
        <p:spPr>
          <a:xfrm>
            <a:off x="674918" y="3972916"/>
            <a:ext cx="10136776" cy="14873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本格</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実施：①パソコンやタブレットでの実施</a:t>
            </a:r>
            <a:endPar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endParaRPr>
          </a:p>
          <a:p>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　　　　②英語は民間試験のみ採用予定</a:t>
            </a:r>
            <a:endPar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endParaRPr>
          </a:p>
          <a:p>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　　　　③実施時期未定</a:t>
            </a:r>
            <a:endParaRPr lang="ja-JP" altLang="en-US" sz="3500" dirty="0">
              <a:solidFill>
                <a:srgbClr val="00206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18882119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度付き 7">
            <a:extLst>
              <a:ext uri="{FF2B5EF4-FFF2-40B4-BE49-F238E27FC236}">
                <a16:creationId xmlns:a16="http://schemas.microsoft.com/office/drawing/2014/main" xmlns="" id="{DA299E84-3277-45E4-9BD7-E3F684F769A5}"/>
              </a:ext>
            </a:extLst>
          </p:cNvPr>
          <p:cNvSpPr/>
          <p:nvPr/>
        </p:nvSpPr>
        <p:spPr>
          <a:xfrm>
            <a:off x="2103119" y="130772"/>
            <a:ext cx="6975567" cy="888131"/>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4500" dirty="0" smtClean="0">
              <a:latin typeface="ＤＦＰ太丸ゴシック体" panose="020F0800010101010101" pitchFamily="50" charset="-128"/>
              <a:ea typeface="ＤＦＰ太丸ゴシック体" panose="020F0800010101010101" pitchFamily="50" charset="-128"/>
            </a:endParaRPr>
          </a:p>
          <a:p>
            <a:pPr algn="ctr"/>
            <a:r>
              <a:rPr kumimoji="1" lang="ja-JP" altLang="en-US" sz="4500" dirty="0" smtClean="0">
                <a:latin typeface="ＤＦＰ太丸ゴシック体" panose="020F0800010101010101" pitchFamily="50" charset="-128"/>
                <a:ea typeface="ＤＦＰ太丸ゴシック体" panose="020F0800010101010101" pitchFamily="50" charset="-128"/>
              </a:rPr>
              <a:t>プレテストから読み解く</a:t>
            </a:r>
            <a:r>
              <a:rPr kumimoji="1" lang="ja-JP" altLang="en-US" sz="4500" dirty="0">
                <a:latin typeface="ＤＦＰ太丸ゴシック体" panose="020F0800010101010101" pitchFamily="50" charset="-128"/>
                <a:ea typeface="ＤＦＰ太丸ゴシック体" panose="020F0800010101010101" pitchFamily="50" charset="-128"/>
              </a:rPr>
              <a:t/>
            </a:r>
            <a:br>
              <a:rPr kumimoji="1" lang="ja-JP" altLang="en-US" sz="4500" dirty="0">
                <a:latin typeface="ＤＦＰ太丸ゴシック体" panose="020F0800010101010101" pitchFamily="50" charset="-128"/>
                <a:ea typeface="ＤＦＰ太丸ゴシック体" panose="020F0800010101010101" pitchFamily="50" charset="-128"/>
              </a:rPr>
            </a:br>
            <a:endParaRPr kumimoji="1" lang="ja-JP" altLang="en-US" sz="4500" dirty="0">
              <a:latin typeface="ＤＦＰ太丸ゴシック体" panose="020F0800010101010101" pitchFamily="50" charset="-128"/>
              <a:ea typeface="ＤＦＰ太丸ゴシック体" panose="020F0800010101010101" pitchFamily="50" charset="-128"/>
            </a:endParaRPr>
          </a:p>
        </p:txBody>
      </p:sp>
      <p:pic>
        <p:nvPicPr>
          <p:cNvPr id="6" name="図 5">
            <a:extLst>
              <a:ext uri="{FF2B5EF4-FFF2-40B4-BE49-F238E27FC236}">
                <a16:creationId xmlns:a16="http://schemas.microsoft.com/office/drawing/2014/main" xmlns="" id="{DFF36685-14B3-4CCE-B88E-3C42910608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765" y="1018903"/>
            <a:ext cx="10698480" cy="5727406"/>
          </a:xfrm>
          <a:prstGeom prst="rect">
            <a:avLst/>
          </a:prstGeom>
        </p:spPr>
      </p:pic>
      <p:sp>
        <p:nvSpPr>
          <p:cNvPr id="7" name="正方形/長方形 6">
            <a:extLst>
              <a:ext uri="{FF2B5EF4-FFF2-40B4-BE49-F238E27FC236}">
                <a16:creationId xmlns:a16="http://schemas.microsoft.com/office/drawing/2014/main" xmlns="" id="{7A2B7E86-E730-430F-8040-E78C76B2E041}"/>
              </a:ext>
            </a:extLst>
          </p:cNvPr>
          <p:cNvSpPr/>
          <p:nvPr/>
        </p:nvSpPr>
        <p:spPr>
          <a:xfrm>
            <a:off x="9078686" y="1732218"/>
            <a:ext cx="2090058" cy="80197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7A2B7E86-E730-430F-8040-E78C76B2E041}"/>
              </a:ext>
            </a:extLst>
          </p:cNvPr>
          <p:cNvSpPr/>
          <p:nvPr/>
        </p:nvSpPr>
        <p:spPr>
          <a:xfrm>
            <a:off x="9078686" y="3582789"/>
            <a:ext cx="2090058" cy="104146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xmlns="" id="{7A2B7E86-E730-430F-8040-E78C76B2E041}"/>
              </a:ext>
            </a:extLst>
          </p:cNvPr>
          <p:cNvSpPr/>
          <p:nvPr/>
        </p:nvSpPr>
        <p:spPr>
          <a:xfrm>
            <a:off x="9078686" y="5590114"/>
            <a:ext cx="2090058" cy="84987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四角形: 角を丸くする 49">
            <a:extLst>
              <a:ext uri="{FF2B5EF4-FFF2-40B4-BE49-F238E27FC236}">
                <a16:creationId xmlns:a16="http://schemas.microsoft.com/office/drawing/2014/main" xmlns="" id="{910C8761-8C08-4BDD-9827-826609922824}"/>
              </a:ext>
            </a:extLst>
          </p:cNvPr>
          <p:cNvSpPr/>
          <p:nvPr/>
        </p:nvSpPr>
        <p:spPr>
          <a:xfrm>
            <a:off x="2103119" y="2309950"/>
            <a:ext cx="6505304" cy="176744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得点率５０％以下の教科は要注意！</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3000" b="1" dirty="0">
                <a:solidFill>
                  <a:srgbClr val="C00000"/>
                </a:solidFill>
                <a:latin typeface="ＤＦＰ太丸ゴシック体" panose="020F0800010101010101" pitchFamily="50" charset="-128"/>
                <a:ea typeface="ＤＦＰ太丸ゴシック体" panose="020F0800010101010101" pitchFamily="50" charset="-128"/>
              </a:rPr>
              <a:t>現行</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のセンター試験よりも</a:t>
            </a:r>
            <a:endPar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明らかに難易度が</a:t>
            </a:r>
            <a:r>
              <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rPr>
              <a:t>UP</a:t>
            </a:r>
            <a:r>
              <a:rPr kumimoji="1" lang="ja-JP" altLang="en-US" sz="3000" b="1" dirty="0" smtClean="0">
                <a:solidFill>
                  <a:srgbClr val="C00000"/>
                </a:solidFill>
                <a:latin typeface="ＤＦＰ太丸ゴシック体" panose="020F0800010101010101" pitchFamily="50" charset="-128"/>
                <a:ea typeface="ＤＦＰ太丸ゴシック体" panose="020F0800010101010101" pitchFamily="50" charset="-128"/>
              </a:rPr>
              <a:t>する</a:t>
            </a:r>
            <a:r>
              <a:rPr kumimoji="1" lang="en-US" altLang="ja-JP" sz="3000" b="1" dirty="0" smtClean="0">
                <a:solidFill>
                  <a:srgbClr val="C00000"/>
                </a:solidFill>
                <a:latin typeface="ＤＦＰ太丸ゴシック体" panose="020F0800010101010101" pitchFamily="50" charset="-128"/>
                <a:ea typeface="ＤＦＰ太丸ゴシック体" panose="020F0800010101010101" pitchFamily="50" charset="-128"/>
              </a:rPr>
              <a:t>!</a:t>
            </a:r>
          </a:p>
        </p:txBody>
      </p:sp>
    </p:spTree>
    <p:extLst>
      <p:ext uri="{BB962C8B-B14F-4D97-AF65-F5344CB8AC3E}">
        <p14:creationId xmlns:p14="http://schemas.microsoft.com/office/powerpoint/2010/main" val="143609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484385" y="0"/>
            <a:ext cx="11428941" cy="6743744"/>
            <a:chOff x="410184" y="265609"/>
            <a:chExt cx="8493242" cy="5932413"/>
          </a:xfrm>
        </p:grpSpPr>
        <p:grpSp>
          <p:nvGrpSpPr>
            <p:cNvPr id="16" name="グループ化 15"/>
            <p:cNvGrpSpPr/>
            <p:nvPr/>
          </p:nvGrpSpPr>
          <p:grpSpPr>
            <a:xfrm>
              <a:off x="410184" y="265609"/>
              <a:ext cx="8493242" cy="5932413"/>
              <a:chOff x="410184" y="265609"/>
              <a:chExt cx="8493242" cy="5932413"/>
            </a:xfrm>
          </p:grpSpPr>
          <p:pic>
            <p:nvPicPr>
              <p:cNvPr id="17" name="図 16">
                <a:extLst>
                  <a:ext uri="{FF2B5EF4-FFF2-40B4-BE49-F238E27FC236}">
                    <a16:creationId xmlns:a16="http://schemas.microsoft.com/office/drawing/2014/main" xmlns="" id="{3290B5D8-345E-47BE-AB8C-7CBCAA091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0184" y="684308"/>
                <a:ext cx="4088536" cy="5513714"/>
              </a:xfrm>
              <a:prstGeom prst="rect">
                <a:avLst/>
              </a:prstGeom>
              <a:ln>
                <a:solidFill>
                  <a:schemeClr val="accent1">
                    <a:lumMod val="90000"/>
                  </a:schemeClr>
                </a:solidFill>
              </a:ln>
            </p:spPr>
          </p:pic>
          <p:pic>
            <p:nvPicPr>
              <p:cNvPr id="18" name="図 17">
                <a:extLst>
                  <a:ext uri="{FF2B5EF4-FFF2-40B4-BE49-F238E27FC236}">
                    <a16:creationId xmlns:a16="http://schemas.microsoft.com/office/drawing/2014/main" xmlns="" id="{D6D42029-D6AF-429B-BAC1-800B33940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69236" y="1044333"/>
                <a:ext cx="3818840" cy="5056356"/>
              </a:xfrm>
              <a:prstGeom prst="rect">
                <a:avLst/>
              </a:prstGeom>
              <a:ln>
                <a:solidFill>
                  <a:schemeClr val="accent1">
                    <a:lumMod val="90000"/>
                  </a:schemeClr>
                </a:solidFill>
              </a:ln>
            </p:spPr>
          </p:pic>
          <p:pic>
            <p:nvPicPr>
              <p:cNvPr id="19" name="図 18">
                <a:extLst>
                  <a:ext uri="{FF2B5EF4-FFF2-40B4-BE49-F238E27FC236}">
                    <a16:creationId xmlns:a16="http://schemas.microsoft.com/office/drawing/2014/main" xmlns="" id="{433BA4EA-D131-44BD-B455-FB8C8A71595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6996" y="265609"/>
                <a:ext cx="3859926" cy="3716543"/>
              </a:xfrm>
              <a:prstGeom prst="rect">
                <a:avLst/>
              </a:prstGeom>
              <a:solidFill>
                <a:schemeClr val="accent1">
                  <a:lumMod val="60000"/>
                  <a:lumOff val="40000"/>
                </a:schemeClr>
              </a:solidFill>
              <a:ln>
                <a:solidFill>
                  <a:schemeClr val="accent1">
                    <a:lumMod val="90000"/>
                  </a:schemeClr>
                </a:solidFill>
              </a:ln>
            </p:spPr>
          </p:pic>
          <p:sp>
            <p:nvSpPr>
              <p:cNvPr id="20" name="四角形: 角を丸くする 21">
                <a:extLst>
                  <a:ext uri="{FF2B5EF4-FFF2-40B4-BE49-F238E27FC236}">
                    <a16:creationId xmlns:a16="http://schemas.microsoft.com/office/drawing/2014/main" xmlns="" id="{29B7031C-FBFD-4293-A273-ADE735968ADD}"/>
                  </a:ext>
                </a:extLst>
              </p:cNvPr>
              <p:cNvSpPr/>
              <p:nvPr/>
            </p:nvSpPr>
            <p:spPr>
              <a:xfrm>
                <a:off x="7251612" y="2909478"/>
                <a:ext cx="611871" cy="288955"/>
              </a:xfrm>
              <a:prstGeom prst="roundRect">
                <a:avLst>
                  <a:gd name="adj" fmla="val 70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rPr>
                  <a:t>正答率</a:t>
                </a:r>
                <a:endParaRPr lang="en-US" altLang="ja-JP" sz="800" dirty="0">
                  <a:solidFill>
                    <a:schemeClr val="bg1"/>
                  </a:solidFill>
                </a:endParaRPr>
              </a:p>
              <a:p>
                <a:pPr algn="ctr"/>
                <a:r>
                  <a:rPr lang="en-US" altLang="ja-JP" sz="1000" dirty="0">
                    <a:solidFill>
                      <a:schemeClr val="bg1"/>
                    </a:solidFill>
                  </a:rPr>
                  <a:t>5.3</a:t>
                </a:r>
                <a:r>
                  <a:rPr kumimoji="1" lang="ja-JP" altLang="en-US" sz="1000" dirty="0">
                    <a:solidFill>
                      <a:schemeClr val="bg1"/>
                    </a:solidFill>
                  </a:rPr>
                  <a:t>％</a:t>
                </a:r>
              </a:p>
            </p:txBody>
          </p:sp>
          <p:sp>
            <p:nvSpPr>
              <p:cNvPr id="21" name="四角形: 角を丸くする 22">
                <a:extLst>
                  <a:ext uri="{FF2B5EF4-FFF2-40B4-BE49-F238E27FC236}">
                    <a16:creationId xmlns:a16="http://schemas.microsoft.com/office/drawing/2014/main" xmlns="" id="{293F8C13-49EB-4493-B9EA-E6249C53917E}"/>
                  </a:ext>
                </a:extLst>
              </p:cNvPr>
              <p:cNvSpPr/>
              <p:nvPr/>
            </p:nvSpPr>
            <p:spPr>
              <a:xfrm>
                <a:off x="3647347" y="5811734"/>
                <a:ext cx="611871" cy="288955"/>
              </a:xfrm>
              <a:prstGeom prst="roundRect">
                <a:avLst>
                  <a:gd name="adj" fmla="val 70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rPr>
                  <a:t>正答率</a:t>
                </a:r>
                <a:endParaRPr lang="en-US" altLang="ja-JP" sz="800" dirty="0">
                  <a:solidFill>
                    <a:schemeClr val="bg1"/>
                  </a:solidFill>
                </a:endParaRPr>
              </a:p>
              <a:p>
                <a:pPr algn="ctr"/>
                <a:r>
                  <a:rPr kumimoji="1" lang="en-US" altLang="ja-JP" sz="1000" dirty="0">
                    <a:solidFill>
                      <a:schemeClr val="bg1"/>
                    </a:solidFill>
                  </a:rPr>
                  <a:t>8.1</a:t>
                </a:r>
                <a:r>
                  <a:rPr kumimoji="1" lang="ja-JP" altLang="en-US" sz="1000" dirty="0">
                    <a:solidFill>
                      <a:schemeClr val="bg1"/>
                    </a:solidFill>
                  </a:rPr>
                  <a:t>％</a:t>
                </a:r>
              </a:p>
            </p:txBody>
          </p:sp>
          <p:sp>
            <p:nvSpPr>
              <p:cNvPr id="22" name="四角形: 角を丸くする 23">
                <a:extLst>
                  <a:ext uri="{FF2B5EF4-FFF2-40B4-BE49-F238E27FC236}">
                    <a16:creationId xmlns:a16="http://schemas.microsoft.com/office/drawing/2014/main" xmlns="" id="{01D3C196-A876-41FA-B6DD-4356EC86B7A3}"/>
                  </a:ext>
                </a:extLst>
              </p:cNvPr>
              <p:cNvSpPr/>
              <p:nvPr/>
            </p:nvSpPr>
            <p:spPr>
              <a:xfrm>
                <a:off x="4192785" y="4587938"/>
                <a:ext cx="611871" cy="288955"/>
              </a:xfrm>
              <a:prstGeom prst="roundRect">
                <a:avLst>
                  <a:gd name="adj" fmla="val 70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bg1"/>
                    </a:solidFill>
                  </a:rPr>
                  <a:t>正答率</a:t>
                </a:r>
                <a:endParaRPr lang="en-US" altLang="ja-JP" sz="800" dirty="0">
                  <a:solidFill>
                    <a:schemeClr val="bg1"/>
                  </a:solidFill>
                </a:endParaRPr>
              </a:p>
              <a:p>
                <a:pPr algn="ctr"/>
                <a:r>
                  <a:rPr lang="en-US" altLang="ja-JP" sz="1000" dirty="0">
                    <a:solidFill>
                      <a:schemeClr val="bg1"/>
                    </a:solidFill>
                  </a:rPr>
                  <a:t>14.2</a:t>
                </a:r>
                <a:r>
                  <a:rPr kumimoji="1" lang="ja-JP" altLang="en-US" sz="1000" dirty="0">
                    <a:solidFill>
                      <a:schemeClr val="bg1"/>
                    </a:solidFill>
                  </a:rPr>
                  <a:t>％</a:t>
                </a:r>
              </a:p>
            </p:txBody>
          </p:sp>
          <p:sp>
            <p:nvSpPr>
              <p:cNvPr id="23" name="楕円 14">
                <a:extLst>
                  <a:ext uri="{FF2B5EF4-FFF2-40B4-BE49-F238E27FC236}">
                    <a16:creationId xmlns:a16="http://schemas.microsoft.com/office/drawing/2014/main" xmlns="" id="{871E7A91-5B4D-4966-A8F2-86C4DFB38FAA}"/>
                  </a:ext>
                </a:extLst>
              </p:cNvPr>
              <p:cNvSpPr/>
              <p:nvPr/>
            </p:nvSpPr>
            <p:spPr>
              <a:xfrm>
                <a:off x="5444174" y="3690011"/>
                <a:ext cx="3459252" cy="1577667"/>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長い</a:t>
                </a:r>
                <a:r>
                  <a:rPr kumimoji="1" lang="ja-JP" altLang="en-US" sz="2800" b="1" dirty="0">
                    <a:solidFill>
                      <a:schemeClr val="tx1"/>
                    </a:solidFill>
                  </a:rPr>
                  <a:t>条件文</a:t>
                </a:r>
                <a:r>
                  <a:rPr kumimoji="1" lang="ja-JP" altLang="en-US" sz="2800" dirty="0">
                    <a:solidFill>
                      <a:schemeClr val="tx1"/>
                    </a:solidFill>
                  </a:rPr>
                  <a:t>、</a:t>
                </a:r>
                <a:endParaRPr lang="en-US" altLang="ja-JP" sz="2800" dirty="0">
                  <a:solidFill>
                    <a:schemeClr val="tx1"/>
                  </a:solidFill>
                </a:endParaRPr>
              </a:p>
              <a:p>
                <a:pPr algn="ctr"/>
                <a:r>
                  <a:rPr kumimoji="1" lang="ja-JP" altLang="en-US" sz="2800" b="1" dirty="0">
                    <a:solidFill>
                      <a:schemeClr val="tx1"/>
                    </a:solidFill>
                  </a:rPr>
                  <a:t>会話文</a:t>
                </a:r>
                <a:r>
                  <a:rPr lang="ja-JP" altLang="en-US" sz="2800" dirty="0">
                    <a:solidFill>
                      <a:schemeClr val="tx1"/>
                    </a:solidFill>
                  </a:rPr>
                  <a:t>を読み解く</a:t>
                </a:r>
                <a:endParaRPr lang="en-US" altLang="ja-JP" sz="2800" dirty="0">
                  <a:solidFill>
                    <a:schemeClr val="tx1"/>
                  </a:solidFill>
                </a:endParaRPr>
              </a:p>
              <a:p>
                <a:pPr algn="ctr"/>
                <a:r>
                  <a:rPr kumimoji="1" lang="ja-JP" altLang="en-US" sz="2800" b="1" dirty="0">
                    <a:solidFill>
                      <a:schemeClr val="tx1"/>
                    </a:solidFill>
                  </a:rPr>
                  <a:t>読解力</a:t>
                </a:r>
                <a:r>
                  <a:rPr kumimoji="1" lang="ja-JP" altLang="en-US" sz="2800" dirty="0">
                    <a:solidFill>
                      <a:schemeClr val="tx1"/>
                    </a:solidFill>
                  </a:rPr>
                  <a:t>が求められる</a:t>
                </a:r>
                <a:endParaRPr kumimoji="1" lang="en-US" altLang="ja-JP" sz="2800" dirty="0">
                  <a:solidFill>
                    <a:schemeClr val="tx1"/>
                  </a:solidFill>
                </a:endParaRPr>
              </a:p>
            </p:txBody>
          </p:sp>
        </p:grpSp>
        <p:pic>
          <p:nvPicPr>
            <p:cNvPr id="13" name="図 12">
              <a:extLst>
                <a:ext uri="{FF2B5EF4-FFF2-40B4-BE49-F238E27FC236}">
                  <a16:creationId xmlns:a16="http://schemas.microsoft.com/office/drawing/2014/main" xmlns="" id="{C24C1B7E-D0DC-441F-8CF0-4F1B38E335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184" y="302546"/>
              <a:ext cx="1559052" cy="763524"/>
            </a:xfrm>
            <a:prstGeom prst="rect">
              <a:avLst/>
            </a:prstGeom>
          </p:spPr>
        </p:pic>
        <p:pic>
          <p:nvPicPr>
            <p:cNvPr id="12" name="図 11">
              <a:extLst>
                <a:ext uri="{FF2B5EF4-FFF2-40B4-BE49-F238E27FC236}">
                  <a16:creationId xmlns:a16="http://schemas.microsoft.com/office/drawing/2014/main" xmlns="" id="{9651FFE4-1B7C-4089-8564-8967B68B38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69236" y="302546"/>
              <a:ext cx="1559052" cy="763524"/>
            </a:xfrm>
            <a:prstGeom prst="rect">
              <a:avLst/>
            </a:prstGeom>
          </p:spPr>
        </p:pic>
      </p:grpSp>
      <p:sp>
        <p:nvSpPr>
          <p:cNvPr id="24" name="テキスト ボックス 23">
            <a:extLst>
              <a:ext uri="{FF2B5EF4-FFF2-40B4-BE49-F238E27FC236}">
                <a16:creationId xmlns:a16="http://schemas.microsoft.com/office/drawing/2014/main" xmlns="" id="{32D24006-51A9-4886-BD47-1178A7E5BF8A}"/>
              </a:ext>
            </a:extLst>
          </p:cNvPr>
          <p:cNvSpPr txBox="1"/>
          <p:nvPr/>
        </p:nvSpPr>
        <p:spPr>
          <a:xfrm>
            <a:off x="1922821" y="5750628"/>
            <a:ext cx="8591104" cy="553998"/>
          </a:xfrm>
          <a:prstGeom prst="rect">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kumimoji="1" lang="ja-JP" altLang="en-US" sz="3000" dirty="0"/>
              <a:t>解けて</a:t>
            </a:r>
            <a:r>
              <a:rPr kumimoji="1" lang="ja-JP" altLang="en-US" sz="3000" dirty="0" smtClean="0"/>
              <a:t>いない理由・・・圧倒的に時間</a:t>
            </a:r>
            <a:r>
              <a:rPr kumimoji="1" lang="ja-JP" altLang="en-US" sz="3000" dirty="0"/>
              <a:t>が足りない</a:t>
            </a:r>
            <a:r>
              <a:rPr lang="ja-JP" altLang="en-US" sz="3000" dirty="0"/>
              <a:t>！</a:t>
            </a:r>
            <a:endParaRPr kumimoji="1" lang="ja-JP" altLang="en-US" sz="3000" dirty="0"/>
          </a:p>
        </p:txBody>
      </p:sp>
    </p:spTree>
    <p:extLst>
      <p:ext uri="{BB962C8B-B14F-4D97-AF65-F5344CB8AC3E}">
        <p14:creationId xmlns:p14="http://schemas.microsoft.com/office/powerpoint/2010/main" val="544501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a:extLst>
              <a:ext uri="{FF2B5EF4-FFF2-40B4-BE49-F238E27FC236}">
                <a16:creationId xmlns:a16="http://schemas.microsoft.com/office/drawing/2014/main" xmlns="" id="{1ACE6E17-9958-4F6E-84CF-9949844FE5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29" y="0"/>
            <a:ext cx="4659249" cy="6648467"/>
          </a:xfrm>
          <a:prstGeom prst="rect">
            <a:avLst/>
          </a:prstGeom>
          <a:ln>
            <a:solidFill>
              <a:srgbClr val="6DB0A1"/>
            </a:solidFill>
          </a:ln>
        </p:spPr>
      </p:pic>
      <p:pic>
        <p:nvPicPr>
          <p:cNvPr id="15" name="図 14">
            <a:extLst>
              <a:ext uri="{FF2B5EF4-FFF2-40B4-BE49-F238E27FC236}">
                <a16:creationId xmlns:a16="http://schemas.microsoft.com/office/drawing/2014/main" xmlns="" id="{EB6B2DAB-1728-4067-9D4A-D9BE4A8353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5901" y="0"/>
            <a:ext cx="4716567" cy="6648467"/>
          </a:xfrm>
          <a:prstGeom prst="rect">
            <a:avLst/>
          </a:prstGeom>
          <a:ln>
            <a:solidFill>
              <a:srgbClr val="6DB0A1"/>
            </a:solidFill>
          </a:ln>
        </p:spPr>
      </p:pic>
      <p:pic>
        <p:nvPicPr>
          <p:cNvPr id="14" name="図 13">
            <a:extLst>
              <a:ext uri="{FF2B5EF4-FFF2-40B4-BE49-F238E27FC236}">
                <a16:creationId xmlns:a16="http://schemas.microsoft.com/office/drawing/2014/main" xmlns="" id="{1022A49F-A09C-4D13-99C5-71F883855E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2468" y="-47727"/>
            <a:ext cx="4531936" cy="6743920"/>
          </a:xfrm>
          <a:prstGeom prst="rect">
            <a:avLst/>
          </a:prstGeom>
          <a:ln>
            <a:solidFill>
              <a:srgbClr val="6DB0A1"/>
            </a:solidFill>
          </a:ln>
        </p:spPr>
      </p:pic>
      <p:sp>
        <p:nvSpPr>
          <p:cNvPr id="25" name="テキスト ボックス 24">
            <a:extLst>
              <a:ext uri="{FF2B5EF4-FFF2-40B4-BE49-F238E27FC236}">
                <a16:creationId xmlns:a16="http://schemas.microsoft.com/office/drawing/2014/main" xmlns="" id="{5EE6D80E-8211-46EE-98D4-4194AC6E87F3}"/>
              </a:ext>
            </a:extLst>
          </p:cNvPr>
          <p:cNvSpPr txBox="1"/>
          <p:nvPr/>
        </p:nvSpPr>
        <p:spPr>
          <a:xfrm>
            <a:off x="130629" y="5624345"/>
            <a:ext cx="11853775" cy="553998"/>
          </a:xfrm>
          <a:prstGeom prst="rect">
            <a:avLst/>
          </a:prstGeom>
          <a:solidFill>
            <a:srgbClr val="002060"/>
          </a:solidFill>
          <a:ln>
            <a:no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ja-JP" altLang="en-US" sz="3000" dirty="0" smtClean="0"/>
              <a:t>プレテストでは「</a:t>
            </a:r>
            <a:r>
              <a:rPr lang="ja-JP" altLang="en-US" sz="3000" dirty="0"/>
              <a:t>著作権法」が出題！</a:t>
            </a:r>
            <a:r>
              <a:rPr lang="ja-JP" altLang="en-US" sz="3000" dirty="0" smtClean="0"/>
              <a:t>複数</a:t>
            </a:r>
            <a:r>
              <a:rPr lang="ja-JP" altLang="en-US" sz="3000" dirty="0"/>
              <a:t>資料</a:t>
            </a:r>
            <a:r>
              <a:rPr lang="ja-JP" altLang="en-US" sz="3000" dirty="0" smtClean="0"/>
              <a:t>の</a:t>
            </a:r>
            <a:r>
              <a:rPr lang="ja-JP" altLang="en-US" sz="3000" dirty="0"/>
              <a:t>読解も変化のポイント！</a:t>
            </a:r>
            <a:endParaRPr kumimoji="1" lang="ja-JP" altLang="en-US" sz="3000" dirty="0"/>
          </a:p>
        </p:txBody>
      </p:sp>
      <p:sp>
        <p:nvSpPr>
          <p:cNvPr id="27" name="楕円 14">
            <a:extLst>
              <a:ext uri="{FF2B5EF4-FFF2-40B4-BE49-F238E27FC236}">
                <a16:creationId xmlns:a16="http://schemas.microsoft.com/office/drawing/2014/main" xmlns="" id="{5CC46C62-06FF-4899-8C92-70B998E61081}"/>
              </a:ext>
            </a:extLst>
          </p:cNvPr>
          <p:cNvSpPr/>
          <p:nvPr/>
        </p:nvSpPr>
        <p:spPr>
          <a:xfrm>
            <a:off x="2299063" y="3030582"/>
            <a:ext cx="6360744" cy="2357684"/>
          </a:xfrm>
          <a:prstGeom prst="ellipse">
            <a:avLst/>
          </a:prstGeom>
          <a:solidFill>
            <a:schemeClr val="accent1">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rPr>
              <a:t>モデル問題例では契約書、</a:t>
            </a:r>
            <a:endParaRPr kumimoji="1" lang="en-US" altLang="ja-JP" sz="2800" dirty="0">
              <a:solidFill>
                <a:schemeClr val="tx1"/>
              </a:solidFill>
            </a:endParaRPr>
          </a:p>
          <a:p>
            <a:pPr algn="ctr"/>
            <a:r>
              <a:rPr lang="ja-JP" altLang="en-US" sz="2800" dirty="0">
                <a:solidFill>
                  <a:schemeClr val="tx1"/>
                </a:solidFill>
              </a:rPr>
              <a:t>プレテストでは著作権法。</a:t>
            </a:r>
            <a:endParaRPr lang="en-US" altLang="ja-JP" sz="2800" dirty="0">
              <a:solidFill>
                <a:schemeClr val="tx1"/>
              </a:solidFill>
            </a:endParaRPr>
          </a:p>
          <a:p>
            <a:pPr algn="ctr"/>
            <a:r>
              <a:rPr kumimoji="1" lang="ja-JP" altLang="en-US" sz="2800" dirty="0">
                <a:solidFill>
                  <a:schemeClr val="tx1"/>
                </a:solidFill>
              </a:rPr>
              <a:t>センター試験にはなかった</a:t>
            </a:r>
            <a:endParaRPr kumimoji="1" lang="en-US" altLang="ja-JP" sz="2800" dirty="0">
              <a:solidFill>
                <a:schemeClr val="tx1"/>
              </a:solidFill>
            </a:endParaRPr>
          </a:p>
          <a:p>
            <a:pPr algn="ctr"/>
            <a:r>
              <a:rPr kumimoji="1" lang="ja-JP" altLang="en-US" sz="2800" b="1" dirty="0">
                <a:solidFill>
                  <a:schemeClr val="tx1"/>
                </a:solidFill>
              </a:rPr>
              <a:t>実用的な文章や資料</a:t>
            </a:r>
            <a:r>
              <a:rPr kumimoji="1" lang="ja-JP" altLang="en-US" sz="2800" dirty="0">
                <a:solidFill>
                  <a:schemeClr val="tx1"/>
                </a:solidFill>
              </a:rPr>
              <a:t>を</a:t>
            </a:r>
            <a:endParaRPr kumimoji="1" lang="en-US" altLang="ja-JP" sz="2800" dirty="0">
              <a:solidFill>
                <a:schemeClr val="tx1"/>
              </a:solidFill>
            </a:endParaRPr>
          </a:p>
          <a:p>
            <a:pPr algn="ctr"/>
            <a:r>
              <a:rPr kumimoji="1" lang="ja-JP" altLang="en-US" sz="2800" dirty="0">
                <a:solidFill>
                  <a:schemeClr val="tx1"/>
                </a:solidFill>
              </a:rPr>
              <a:t>踏まえ</a:t>
            </a:r>
            <a:r>
              <a:rPr kumimoji="1" lang="ja-JP" altLang="en-US" sz="2800" b="1" dirty="0">
                <a:solidFill>
                  <a:schemeClr val="tx1"/>
                </a:solidFill>
              </a:rPr>
              <a:t>考察</a:t>
            </a:r>
            <a:r>
              <a:rPr kumimoji="1" lang="ja-JP" altLang="en-US" sz="2800" dirty="0">
                <a:solidFill>
                  <a:schemeClr val="tx1"/>
                </a:solidFill>
              </a:rPr>
              <a:t>する</a:t>
            </a:r>
            <a:endParaRPr kumimoji="1" lang="en-US" altLang="ja-JP" sz="2800" dirty="0">
              <a:solidFill>
                <a:schemeClr val="tx1"/>
              </a:solidFill>
            </a:endParaRPr>
          </a:p>
        </p:txBody>
      </p:sp>
    </p:spTree>
    <p:extLst>
      <p:ext uri="{BB962C8B-B14F-4D97-AF65-F5344CB8AC3E}">
        <p14:creationId xmlns:p14="http://schemas.microsoft.com/office/powerpoint/2010/main" val="2213915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614674" y="1057713"/>
            <a:ext cx="8570810" cy="3079167"/>
            <a:chOff x="1037438" y="856018"/>
            <a:chExt cx="5695129" cy="1117286"/>
          </a:xfrm>
        </p:grpSpPr>
        <p:sp>
          <p:nvSpPr>
            <p:cNvPr id="7" name="四角形: 角を丸くする 1">
              <a:extLst>
                <a:ext uri="{FF2B5EF4-FFF2-40B4-BE49-F238E27FC236}">
                  <a16:creationId xmlns:a16="http://schemas.microsoft.com/office/drawing/2014/main" xmlns="" id="{6E1A6D61-5614-40EE-9DA9-8DF4114672AE}"/>
                </a:ext>
              </a:extLst>
            </p:cNvPr>
            <p:cNvSpPr/>
            <p:nvPr/>
          </p:nvSpPr>
          <p:spPr>
            <a:xfrm>
              <a:off x="2970605" y="856018"/>
              <a:ext cx="1739602" cy="47041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ja-JP" altLang="en-US" b="1" dirty="0"/>
                <a:t>英語４技能認定試験</a:t>
              </a:r>
              <a:endParaRPr kumimoji="1" lang="en-US" altLang="ja-JP" b="1" dirty="0"/>
            </a:p>
          </p:txBody>
        </p:sp>
        <p:sp>
          <p:nvSpPr>
            <p:cNvPr id="8" name="矢印: 右 2">
              <a:extLst>
                <a:ext uri="{FF2B5EF4-FFF2-40B4-BE49-F238E27FC236}">
                  <a16:creationId xmlns:a16="http://schemas.microsoft.com/office/drawing/2014/main" xmlns="" id="{E98843D7-7C26-4F7B-AC2F-E27F33C08220}"/>
                </a:ext>
              </a:extLst>
            </p:cNvPr>
            <p:cNvSpPr/>
            <p:nvPr/>
          </p:nvSpPr>
          <p:spPr>
            <a:xfrm rot="8243280" flipV="1">
              <a:off x="2049392" y="1189469"/>
              <a:ext cx="878925" cy="25540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xmlns="" id="{60071AFF-5DD2-48EB-A9CA-130BF3017758}"/>
                </a:ext>
              </a:extLst>
            </p:cNvPr>
            <p:cNvSpPr txBox="1"/>
            <p:nvPr/>
          </p:nvSpPr>
          <p:spPr>
            <a:xfrm>
              <a:off x="2631236" y="1446419"/>
              <a:ext cx="2669336" cy="254408"/>
            </a:xfrm>
            <a:prstGeom prst="rect">
              <a:avLst/>
            </a:prstGeom>
            <a:noFill/>
          </p:spPr>
          <p:txBody>
            <a:bodyPr wrap="square" rtlCol="0">
              <a:spAutoFit/>
            </a:bodyPr>
            <a:lstStyle/>
            <a:p>
              <a:r>
                <a:rPr kumimoji="1" lang="ja-JP" altLang="en-US" dirty="0" smtClean="0">
                  <a:solidFill>
                    <a:srgbClr val="FF0000"/>
                  </a:solidFill>
                  <a:latin typeface="ＤＦＰ太丸ゴシック体" panose="020F0800010101010101" pitchFamily="50" charset="-128"/>
                  <a:ea typeface="ＤＦＰ太丸ゴシック体" panose="020F0800010101010101" pitchFamily="50" charset="-128"/>
                </a:rPr>
                <a:t>＊</a:t>
              </a:r>
              <a:r>
                <a:rPr kumimoji="1" lang="en-US" altLang="ja-JP" dirty="0" smtClean="0">
                  <a:solidFill>
                    <a:srgbClr val="FF0000"/>
                  </a:solidFill>
                  <a:latin typeface="ＤＦＰ太丸ゴシック体" panose="020F0800010101010101" pitchFamily="50" charset="-128"/>
                  <a:ea typeface="ＤＦＰ太丸ゴシック体" panose="020F0800010101010101" pitchFamily="50" charset="-128"/>
                </a:rPr>
                <a:t>TOEIC</a:t>
              </a:r>
              <a:r>
                <a:rPr kumimoji="1" lang="ja-JP" altLang="en-US" dirty="0" smtClean="0">
                  <a:solidFill>
                    <a:srgbClr val="FF0000"/>
                  </a:solidFill>
                  <a:latin typeface="ＤＦＰ太丸ゴシック体" panose="020F0800010101010101" pitchFamily="50" charset="-128"/>
                  <a:ea typeface="ＤＦＰ太丸ゴシック体" panose="020F0800010101010101" pitchFamily="50" charset="-128"/>
                </a:rPr>
                <a:t>の資格試験が外された！</a:t>
              </a:r>
              <a:endParaRPr kumimoji="1" lang="ja-JP" altLang="en-US" dirty="0">
                <a:solidFill>
                  <a:srgbClr val="FF0000"/>
                </a:solidFill>
                <a:latin typeface="ＤＦＰ太丸ゴシック体" panose="020F0800010101010101" pitchFamily="50" charset="-128"/>
                <a:ea typeface="ＤＦＰ太丸ゴシック体" panose="020F0800010101010101" pitchFamily="50" charset="-128"/>
              </a:endParaRPr>
            </a:p>
          </p:txBody>
        </p:sp>
        <p:sp>
          <p:nvSpPr>
            <p:cNvPr id="11" name="楕円 4">
              <a:extLst>
                <a:ext uri="{FF2B5EF4-FFF2-40B4-BE49-F238E27FC236}">
                  <a16:creationId xmlns:a16="http://schemas.microsoft.com/office/drawing/2014/main" xmlns="" id="{B9513291-4476-479C-98CA-368B7D8401B2}"/>
                </a:ext>
              </a:extLst>
            </p:cNvPr>
            <p:cNvSpPr/>
            <p:nvPr/>
          </p:nvSpPr>
          <p:spPr>
            <a:xfrm>
              <a:off x="1037438" y="1397478"/>
              <a:ext cx="1296144" cy="5758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国公立</a:t>
              </a:r>
            </a:p>
          </p:txBody>
        </p:sp>
        <p:sp>
          <p:nvSpPr>
            <p:cNvPr id="12" name="楕円 28">
              <a:extLst>
                <a:ext uri="{FF2B5EF4-FFF2-40B4-BE49-F238E27FC236}">
                  <a16:creationId xmlns:a16="http://schemas.microsoft.com/office/drawing/2014/main" xmlns="" id="{65E513D4-6990-40F9-8DDC-5DFACD310E84}"/>
                </a:ext>
              </a:extLst>
            </p:cNvPr>
            <p:cNvSpPr/>
            <p:nvPr/>
          </p:nvSpPr>
          <p:spPr>
            <a:xfrm>
              <a:off x="5436423" y="1397478"/>
              <a:ext cx="1296144" cy="57582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ja-JP" altLang="en-US" b="1" dirty="0"/>
                <a:t>私　</a:t>
              </a:r>
              <a:r>
                <a:rPr kumimoji="1" lang="ja-JP" altLang="en-US" b="1" dirty="0"/>
                <a:t>立</a:t>
              </a:r>
            </a:p>
          </p:txBody>
        </p:sp>
        <p:sp>
          <p:nvSpPr>
            <p:cNvPr id="16" name="矢印: 右 32">
              <a:extLst>
                <a:ext uri="{FF2B5EF4-FFF2-40B4-BE49-F238E27FC236}">
                  <a16:creationId xmlns:a16="http://schemas.microsoft.com/office/drawing/2014/main" xmlns="" id="{C596DCE3-CB5F-4B73-89BC-A744B0A9CE35}"/>
                </a:ext>
              </a:extLst>
            </p:cNvPr>
            <p:cNvSpPr/>
            <p:nvPr/>
          </p:nvSpPr>
          <p:spPr>
            <a:xfrm rot="2375664" flipV="1">
              <a:off x="4713478" y="1183002"/>
              <a:ext cx="942645" cy="255943"/>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1" name="タイトル 1"/>
          <p:cNvSpPr>
            <a:spLocks noGrp="1"/>
          </p:cNvSpPr>
          <p:nvPr>
            <p:ph type="title"/>
          </p:nvPr>
        </p:nvSpPr>
        <p:spPr>
          <a:xfrm>
            <a:off x="373984" y="202583"/>
            <a:ext cx="11168742" cy="990600"/>
          </a:xfrm>
        </p:spPr>
        <p:txBody>
          <a:bodyPr>
            <a:noAutofit/>
          </a:bodyPr>
          <a:lstStyle/>
          <a:p>
            <a:pPr algn="ctr"/>
            <a:r>
              <a:rPr lang="ja-JP" altLang="en-US" sz="3500" dirty="0">
                <a:latin typeface="HGP創英角ｺﾞｼｯｸUB" panose="020B0900000000000000" pitchFamily="50" charset="-128"/>
                <a:ea typeface="HGP創英角ｺﾞｼｯｸUB" panose="020B0900000000000000" pitchFamily="50" charset="-128"/>
              </a:rPr>
              <a:t>国公立大と私立大で異なる「４技能認定試験」の活用方針</a:t>
            </a:r>
          </a:p>
        </p:txBody>
      </p:sp>
      <p:sp>
        <p:nvSpPr>
          <p:cNvPr id="22" name="テキスト ボックス 10">
            <a:extLst>
              <a:ext uri="{FF2B5EF4-FFF2-40B4-BE49-F238E27FC236}">
                <a16:creationId xmlns:a16="http://schemas.microsoft.com/office/drawing/2014/main" xmlns="" id="{41A398B4-CFFB-4E63-9B45-3D6225C5508F}"/>
              </a:ext>
            </a:extLst>
          </p:cNvPr>
          <p:cNvSpPr txBox="1">
            <a:spLocks noChangeArrowheads="1"/>
          </p:cNvSpPr>
          <p:nvPr/>
        </p:nvSpPr>
        <p:spPr bwMode="auto">
          <a:xfrm>
            <a:off x="230275" y="4183686"/>
            <a:ext cx="5710161" cy="1077218"/>
          </a:xfrm>
          <a:prstGeom prst="rect">
            <a:avLst/>
          </a:prstGeom>
          <a:ln>
            <a:noFill/>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eaLnBrk="1" hangingPunct="1">
              <a:defRPr/>
            </a:pPr>
            <a:r>
              <a:rPr lang="ja-JP" altLang="en-US" sz="1600" dirty="0">
                <a:solidFill>
                  <a:schemeClr val="tx2">
                    <a:lumMod val="75000"/>
                  </a:schemeClr>
                </a:solidFill>
                <a:latin typeface="Arial" charset="0"/>
                <a:ea typeface="ＭＳ Ｐゴシック" charset="-128"/>
              </a:rPr>
              <a:t>◆</a:t>
            </a:r>
            <a:r>
              <a:rPr lang="ja-JP" altLang="en-US" sz="1600" dirty="0">
                <a:latin typeface="Arial" charset="0"/>
                <a:ea typeface="ＭＳ Ｐゴシック" charset="-128"/>
              </a:rPr>
              <a:t>国公立大学では、</a:t>
            </a:r>
            <a:r>
              <a:rPr lang="en-US" altLang="ja-JP" sz="1600" b="1" u="sng" dirty="0">
                <a:latin typeface="Arial" charset="0"/>
                <a:ea typeface="ＭＳ Ｐゴシック" charset="-128"/>
              </a:rPr>
              <a:t>2021</a:t>
            </a:r>
            <a:r>
              <a:rPr lang="ja-JP" altLang="en-US" sz="1600" b="1" u="sng" dirty="0">
                <a:latin typeface="Arial" charset="0"/>
                <a:ea typeface="ＭＳ Ｐゴシック" charset="-128"/>
              </a:rPr>
              <a:t>年１月実施の共通テスト</a:t>
            </a:r>
            <a:r>
              <a:rPr lang="ja-JP" altLang="en-US" sz="1600" dirty="0">
                <a:latin typeface="Arial" charset="0"/>
                <a:ea typeface="ＭＳ Ｐゴシック" charset="-128"/>
              </a:rPr>
              <a:t>に</a:t>
            </a:r>
            <a:r>
              <a:rPr lang="ja-JP" altLang="en-US" sz="1600" dirty="0" smtClean="0">
                <a:latin typeface="Arial" charset="0"/>
                <a:ea typeface="ＭＳ Ｐゴシック" charset="-128"/>
              </a:rPr>
              <a:t>、</a:t>
            </a:r>
            <a:endParaRPr lang="en-US" altLang="ja-JP" sz="1600" dirty="0" smtClean="0">
              <a:latin typeface="Arial" charset="0"/>
              <a:ea typeface="ＭＳ Ｐゴシック" charset="-128"/>
            </a:endParaRPr>
          </a:p>
          <a:p>
            <a:pPr eaLnBrk="1" hangingPunct="1">
              <a:defRPr/>
            </a:pPr>
            <a:r>
              <a:rPr lang="en-US" altLang="ja-JP" sz="1600" dirty="0">
                <a:latin typeface="Arial" charset="0"/>
                <a:ea typeface="ＭＳ Ｐゴシック" charset="-128"/>
              </a:rPr>
              <a:t> </a:t>
            </a:r>
            <a:r>
              <a:rPr lang="en-US" altLang="ja-JP" sz="1600" dirty="0" smtClean="0">
                <a:latin typeface="Arial" charset="0"/>
                <a:ea typeface="ＭＳ Ｐゴシック" charset="-128"/>
              </a:rPr>
              <a:t>  </a:t>
            </a:r>
            <a:r>
              <a:rPr lang="ja-JP" altLang="en-US" sz="1600" dirty="0" smtClean="0">
                <a:latin typeface="Arial" charset="0"/>
                <a:ea typeface="ＭＳ Ｐゴシック" charset="-128"/>
              </a:rPr>
              <a:t>原則</a:t>
            </a:r>
            <a:r>
              <a:rPr lang="ja-JP" altLang="en-US" sz="1600" dirty="0">
                <a:latin typeface="Arial" charset="0"/>
                <a:ea typeface="ＭＳ Ｐゴシック" charset="-128"/>
              </a:rPr>
              <a:t>４技能の認定試験が加わる。</a:t>
            </a:r>
            <a:endParaRPr lang="en-US" altLang="ja-JP" sz="1600" dirty="0">
              <a:latin typeface="Arial" charset="0"/>
              <a:ea typeface="ＭＳ Ｐゴシック" charset="-128"/>
            </a:endParaRPr>
          </a:p>
          <a:p>
            <a:pPr eaLnBrk="1" hangingPunct="1">
              <a:defRPr/>
            </a:pPr>
            <a:r>
              <a:rPr lang="ja-JP" altLang="en-US" sz="1600" dirty="0">
                <a:solidFill>
                  <a:schemeClr val="tx2">
                    <a:lumMod val="75000"/>
                  </a:schemeClr>
                </a:solidFill>
                <a:latin typeface="Arial" charset="0"/>
                <a:ea typeface="ＭＳ Ｐゴシック" charset="-128"/>
              </a:rPr>
              <a:t>◆</a:t>
            </a:r>
            <a:r>
              <a:rPr lang="ja-JP" altLang="en-US" sz="1600" dirty="0">
                <a:latin typeface="Arial" charset="0"/>
                <a:ea typeface="ＭＳ Ｐゴシック" charset="-128"/>
              </a:rPr>
              <a:t>認定試験は、</a:t>
            </a:r>
            <a:r>
              <a:rPr lang="ja-JP" altLang="en-US" sz="1600" b="1" u="sng" dirty="0">
                <a:latin typeface="Arial" charset="0"/>
                <a:ea typeface="ＭＳ Ｐゴシック" charset="-128"/>
              </a:rPr>
              <a:t>高３時の４月～１２月の間の２回までの試験</a:t>
            </a:r>
            <a:r>
              <a:rPr lang="ja-JP" altLang="en-US" sz="1600" b="1" u="sng" dirty="0" smtClean="0">
                <a:latin typeface="Arial" charset="0"/>
                <a:ea typeface="ＭＳ Ｐゴシック" charset="-128"/>
              </a:rPr>
              <a:t>結果 </a:t>
            </a:r>
            <a:endParaRPr lang="en-US" altLang="ja-JP" sz="1600" b="1" u="sng" dirty="0" smtClean="0">
              <a:latin typeface="Arial" charset="0"/>
              <a:ea typeface="ＭＳ Ｐゴシック" charset="-128"/>
            </a:endParaRPr>
          </a:p>
          <a:p>
            <a:pPr eaLnBrk="1" hangingPunct="1">
              <a:defRPr/>
            </a:pPr>
            <a:r>
              <a:rPr lang="en-US" altLang="ja-JP" sz="1600" b="1" dirty="0">
                <a:latin typeface="Arial" charset="0"/>
                <a:ea typeface="ＭＳ Ｐゴシック" charset="-128"/>
              </a:rPr>
              <a:t> </a:t>
            </a:r>
            <a:r>
              <a:rPr lang="en-US" altLang="ja-JP" sz="1600" b="1" dirty="0" smtClean="0">
                <a:latin typeface="Arial" charset="0"/>
                <a:ea typeface="ＭＳ Ｐゴシック" charset="-128"/>
              </a:rPr>
              <a:t>   </a:t>
            </a:r>
            <a:r>
              <a:rPr lang="ja-JP" altLang="en-US" sz="1600" dirty="0" smtClean="0">
                <a:latin typeface="Arial" charset="0"/>
                <a:ea typeface="ＭＳ Ｐゴシック" charset="-128"/>
              </a:rPr>
              <a:t>を</a:t>
            </a:r>
            <a:r>
              <a:rPr lang="ja-JP" altLang="en-US" sz="1600" dirty="0">
                <a:latin typeface="Arial" charset="0"/>
                <a:ea typeface="ＭＳ Ｐゴシック" charset="-128"/>
              </a:rPr>
              <a:t>各大学に提供できる</a:t>
            </a:r>
            <a:r>
              <a:rPr lang="ja-JP" altLang="en-US" sz="1600" dirty="0" smtClean="0">
                <a:latin typeface="Arial" charset="0"/>
                <a:ea typeface="ＭＳ Ｐゴシック" charset="-128"/>
              </a:rPr>
              <a:t>。</a:t>
            </a:r>
            <a:endParaRPr lang="en-US" altLang="ja-JP" sz="1600" dirty="0">
              <a:latin typeface="Arial" charset="0"/>
              <a:ea typeface="ＭＳ Ｐゴシック" charset="-128"/>
            </a:endParaRPr>
          </a:p>
        </p:txBody>
      </p:sp>
      <p:sp>
        <p:nvSpPr>
          <p:cNvPr id="23" name="テキスト ボックス 10">
            <a:extLst>
              <a:ext uri="{FF2B5EF4-FFF2-40B4-BE49-F238E27FC236}">
                <a16:creationId xmlns:a16="http://schemas.microsoft.com/office/drawing/2014/main" xmlns="" id="{CA543A8B-492D-467A-BCA6-3E0C744DEE81}"/>
              </a:ext>
            </a:extLst>
          </p:cNvPr>
          <p:cNvSpPr txBox="1">
            <a:spLocks noChangeArrowheads="1"/>
          </p:cNvSpPr>
          <p:nvPr/>
        </p:nvSpPr>
        <p:spPr bwMode="auto">
          <a:xfrm>
            <a:off x="6138382" y="4183686"/>
            <a:ext cx="5641462" cy="1323439"/>
          </a:xfrm>
          <a:prstGeom prst="rect">
            <a:avLst/>
          </a:prstGeom>
          <a:ln>
            <a:no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eaLnBrk="1" hangingPunct="1">
              <a:defRPr/>
            </a:pPr>
            <a:r>
              <a:rPr lang="ja-JP" altLang="en-US" sz="1600" dirty="0">
                <a:solidFill>
                  <a:schemeClr val="accent3">
                    <a:lumMod val="50000"/>
                  </a:schemeClr>
                </a:solidFill>
                <a:latin typeface="Arial" charset="0"/>
                <a:ea typeface="ＭＳ Ｐゴシック" charset="-128"/>
              </a:rPr>
              <a:t>◆</a:t>
            </a:r>
            <a:r>
              <a:rPr lang="ja-JP" altLang="en-US" sz="1600" dirty="0">
                <a:solidFill>
                  <a:schemeClr val="tx1"/>
                </a:solidFill>
                <a:latin typeface="Arial" charset="0"/>
                <a:ea typeface="ＭＳ Ｐゴシック" charset="-128"/>
              </a:rPr>
              <a:t>私立</a:t>
            </a:r>
            <a:r>
              <a:rPr lang="ja-JP" altLang="en-US" sz="1600" dirty="0">
                <a:latin typeface="Arial" charset="0"/>
                <a:ea typeface="ＭＳ Ｐゴシック" charset="-128"/>
              </a:rPr>
              <a:t>大学では、</a:t>
            </a:r>
            <a:r>
              <a:rPr lang="ja-JP" altLang="en-US" sz="1600" b="1" u="sng" dirty="0">
                <a:latin typeface="Arial" charset="0"/>
                <a:ea typeface="ＭＳ Ｐゴシック" charset="-128"/>
              </a:rPr>
              <a:t>早稲田、上智、青山が一般入試選抜</a:t>
            </a:r>
            <a:r>
              <a:rPr lang="ja-JP" altLang="en-US" sz="1600" b="1" u="sng" dirty="0" smtClean="0">
                <a:latin typeface="Arial" charset="0"/>
                <a:ea typeface="ＭＳ Ｐゴシック" charset="-128"/>
              </a:rPr>
              <a:t>に</a:t>
            </a:r>
            <a:endParaRPr lang="en-US" altLang="ja-JP" sz="1600" b="1" u="sng" dirty="0" smtClean="0">
              <a:latin typeface="Arial" charset="0"/>
              <a:ea typeface="ＭＳ Ｐゴシック" charset="-128"/>
            </a:endParaRPr>
          </a:p>
          <a:p>
            <a:pPr eaLnBrk="1" hangingPunct="1">
              <a:defRPr/>
            </a:pPr>
            <a:r>
              <a:rPr lang="ja-JP" altLang="en-US" sz="1600" b="1" dirty="0">
                <a:latin typeface="Arial" charset="0"/>
                <a:ea typeface="ＭＳ Ｐゴシック" charset="-128"/>
              </a:rPr>
              <a:t>　 </a:t>
            </a:r>
            <a:r>
              <a:rPr lang="ja-JP" altLang="en-US" sz="1600" b="1" u="sng" dirty="0" smtClean="0">
                <a:latin typeface="Arial" charset="0"/>
                <a:ea typeface="ＭＳ Ｐゴシック" charset="-128"/>
              </a:rPr>
              <a:t>共通</a:t>
            </a:r>
            <a:r>
              <a:rPr lang="ja-JP" altLang="en-US" sz="1600" b="1" u="sng" dirty="0">
                <a:latin typeface="Arial" charset="0"/>
                <a:ea typeface="ＭＳ Ｐゴシック" charset="-128"/>
              </a:rPr>
              <a:t>テストと認定試験を活</a:t>
            </a:r>
            <a:r>
              <a:rPr lang="ja-JP" altLang="en-US" sz="1600" b="1" dirty="0">
                <a:latin typeface="Arial" charset="0"/>
                <a:ea typeface="ＭＳ Ｐゴシック" charset="-128"/>
              </a:rPr>
              <a:t>用。</a:t>
            </a:r>
            <a:endParaRPr lang="en-US" altLang="ja-JP" sz="1600" b="1" dirty="0">
              <a:latin typeface="Arial" charset="0"/>
              <a:ea typeface="ＭＳ Ｐゴシック" charset="-128"/>
            </a:endParaRPr>
          </a:p>
          <a:p>
            <a:pPr eaLnBrk="1" hangingPunct="1">
              <a:defRPr/>
            </a:pPr>
            <a:r>
              <a:rPr lang="ja-JP" altLang="en-US" sz="1600" dirty="0" smtClean="0">
                <a:solidFill>
                  <a:schemeClr val="accent3">
                    <a:lumMod val="50000"/>
                  </a:schemeClr>
                </a:solidFill>
                <a:latin typeface="Arial" charset="0"/>
                <a:ea typeface="ＭＳ Ｐゴシック" charset="-128"/>
              </a:rPr>
              <a:t>◆</a:t>
            </a:r>
            <a:r>
              <a:rPr lang="ja-JP" altLang="en-US" sz="1600" b="1" u="sng" dirty="0" smtClean="0">
                <a:solidFill>
                  <a:schemeClr val="tx1"/>
                </a:solidFill>
                <a:latin typeface="Arial" charset="0"/>
                <a:ea typeface="ＭＳ Ｐゴシック" charset="-128"/>
              </a:rPr>
              <a:t>早稲田</a:t>
            </a:r>
            <a:r>
              <a:rPr lang="ja-JP" altLang="en-US" sz="1600" b="1" u="sng" dirty="0">
                <a:solidFill>
                  <a:schemeClr val="tx1"/>
                </a:solidFill>
                <a:latin typeface="Arial" charset="0"/>
                <a:ea typeface="ＭＳ Ｐゴシック" charset="-128"/>
              </a:rPr>
              <a:t>、</a:t>
            </a:r>
            <a:r>
              <a:rPr lang="ja-JP" altLang="en-US" sz="1600" b="1" u="sng" dirty="0" smtClean="0">
                <a:solidFill>
                  <a:schemeClr val="tx1"/>
                </a:solidFill>
                <a:latin typeface="Arial" charset="0"/>
                <a:ea typeface="ＭＳ Ｐゴシック" charset="-128"/>
              </a:rPr>
              <a:t>青山は</a:t>
            </a:r>
            <a:r>
              <a:rPr lang="ja-JP" altLang="en-US" sz="1600" b="1" u="sng" dirty="0">
                <a:solidFill>
                  <a:schemeClr val="tx1"/>
                </a:solidFill>
                <a:latin typeface="Arial" charset="0"/>
                <a:ea typeface="ＭＳ Ｐゴシック" charset="-128"/>
              </a:rPr>
              <a:t>「４月～１２月の</a:t>
            </a:r>
            <a:r>
              <a:rPr lang="en-US" altLang="ja-JP" sz="1600" b="1" u="sng" dirty="0">
                <a:solidFill>
                  <a:schemeClr val="tx1"/>
                </a:solidFill>
                <a:latin typeface="Arial" charset="0"/>
                <a:ea typeface="ＭＳ Ｐゴシック" charset="-128"/>
              </a:rPr>
              <a:t>2</a:t>
            </a:r>
            <a:r>
              <a:rPr lang="ja-JP" altLang="en-US" sz="1600" b="1" u="sng" dirty="0">
                <a:solidFill>
                  <a:schemeClr val="tx1"/>
                </a:solidFill>
                <a:latin typeface="Arial" charset="0"/>
                <a:ea typeface="ＭＳ Ｐゴシック" charset="-128"/>
              </a:rPr>
              <a:t>回ルール</a:t>
            </a:r>
            <a:r>
              <a:rPr lang="ja-JP" altLang="en-US" sz="1600" b="1" u="sng" dirty="0" smtClean="0">
                <a:solidFill>
                  <a:schemeClr val="tx1"/>
                </a:solidFill>
                <a:latin typeface="Arial" charset="0"/>
                <a:ea typeface="ＭＳ Ｐゴシック" charset="-128"/>
              </a:rPr>
              <a:t>」  </a:t>
            </a:r>
            <a:r>
              <a:rPr lang="en-US" altLang="ja-JP" sz="1600" b="1" u="sng" dirty="0" smtClean="0">
                <a:solidFill>
                  <a:schemeClr val="tx1"/>
                </a:solidFill>
                <a:latin typeface="Arial" charset="0"/>
                <a:ea typeface="ＭＳ Ｐゴシック" charset="-128"/>
              </a:rPr>
              <a:t> </a:t>
            </a:r>
            <a:r>
              <a:rPr lang="ja-JP" altLang="en-US" sz="1600" b="1" u="sng" dirty="0" smtClean="0">
                <a:solidFill>
                  <a:schemeClr val="tx1"/>
                </a:solidFill>
                <a:latin typeface="Arial" charset="0"/>
                <a:ea typeface="ＭＳ Ｐゴシック" charset="-128"/>
              </a:rPr>
              <a:t>を</a:t>
            </a:r>
            <a:r>
              <a:rPr lang="ja-JP" altLang="en-US" sz="1600" b="1" u="sng" dirty="0">
                <a:solidFill>
                  <a:schemeClr val="tx1"/>
                </a:solidFill>
                <a:latin typeface="Arial" charset="0"/>
                <a:ea typeface="ＭＳ Ｐゴシック" charset="-128"/>
              </a:rPr>
              <a:t>適用しない。</a:t>
            </a:r>
            <a:endParaRPr lang="en-US" altLang="ja-JP" sz="1200" b="1" u="sng" dirty="0">
              <a:solidFill>
                <a:schemeClr val="tx1"/>
              </a:solidFill>
              <a:latin typeface="Arial" charset="0"/>
              <a:ea typeface="ＭＳ Ｐゴシック" charset="-128"/>
            </a:endParaRPr>
          </a:p>
          <a:p>
            <a:pPr>
              <a:defRPr/>
            </a:pPr>
            <a:r>
              <a:rPr lang="ja-JP" altLang="en-US" sz="1600" dirty="0">
                <a:solidFill>
                  <a:schemeClr val="accent3">
                    <a:lumMod val="50000"/>
                  </a:schemeClr>
                </a:solidFill>
                <a:latin typeface="Arial" charset="0"/>
                <a:ea typeface="ＭＳ Ｐゴシック" charset="-128"/>
              </a:rPr>
              <a:t>◆</a:t>
            </a:r>
            <a:r>
              <a:rPr lang="ja-JP" altLang="en-US" sz="1600" dirty="0">
                <a:solidFill>
                  <a:schemeClr val="tx1"/>
                </a:solidFill>
                <a:latin typeface="Arial" charset="0"/>
                <a:ea typeface="ＭＳ Ｐゴシック" charset="-128"/>
              </a:rPr>
              <a:t>立教大学では、一般入試のほぼ全学部に</a:t>
            </a:r>
            <a:r>
              <a:rPr lang="ja-JP" altLang="en-US" sz="1600" dirty="0" smtClean="0">
                <a:solidFill>
                  <a:schemeClr val="tx1"/>
                </a:solidFill>
                <a:latin typeface="Arial" charset="0"/>
                <a:ea typeface="ＭＳ Ｐゴシック" charset="-128"/>
              </a:rPr>
              <a:t>おいて</a:t>
            </a:r>
            <a:endParaRPr lang="en-US" altLang="ja-JP" sz="1600" dirty="0" smtClean="0">
              <a:solidFill>
                <a:schemeClr val="tx1"/>
              </a:solidFill>
              <a:latin typeface="Arial" charset="0"/>
              <a:ea typeface="ＭＳ Ｐゴシック" charset="-128"/>
            </a:endParaRPr>
          </a:p>
          <a:p>
            <a:pPr>
              <a:defRPr/>
            </a:pPr>
            <a:r>
              <a:rPr lang="en-US" altLang="ja-JP" sz="1600" b="1" dirty="0">
                <a:solidFill>
                  <a:schemeClr val="tx1"/>
                </a:solidFill>
                <a:latin typeface="Arial" charset="0"/>
                <a:ea typeface="ＭＳ Ｐゴシック" charset="-128"/>
              </a:rPr>
              <a:t> </a:t>
            </a:r>
            <a:r>
              <a:rPr lang="en-US" altLang="ja-JP" sz="1600" b="1" dirty="0" smtClean="0">
                <a:solidFill>
                  <a:schemeClr val="tx1"/>
                </a:solidFill>
                <a:latin typeface="Arial" charset="0"/>
                <a:ea typeface="ＭＳ Ｐゴシック" charset="-128"/>
              </a:rPr>
              <a:t>  </a:t>
            </a:r>
            <a:r>
              <a:rPr lang="en-US" altLang="ja-JP" sz="1600" b="1" u="sng" dirty="0" smtClean="0">
                <a:solidFill>
                  <a:schemeClr val="tx1"/>
                </a:solidFill>
                <a:latin typeface="Arial" charset="0"/>
                <a:ea typeface="ＭＳ Ｐゴシック" charset="-128"/>
              </a:rPr>
              <a:t> </a:t>
            </a:r>
            <a:r>
              <a:rPr lang="ja-JP" altLang="en-US" sz="1600" b="1" u="sng" dirty="0" smtClean="0">
                <a:solidFill>
                  <a:schemeClr val="tx1"/>
                </a:solidFill>
                <a:latin typeface="Arial" charset="0"/>
                <a:ea typeface="ＭＳ Ｐゴシック" charset="-128"/>
              </a:rPr>
              <a:t>英語</a:t>
            </a:r>
            <a:r>
              <a:rPr lang="ja-JP" altLang="en-US" sz="1600" b="1" u="sng" dirty="0">
                <a:solidFill>
                  <a:schemeClr val="tx1"/>
                </a:solidFill>
                <a:latin typeface="Arial" charset="0"/>
                <a:ea typeface="ＭＳ Ｐゴシック" charset="-128"/>
              </a:rPr>
              <a:t>の入試は４技能検定試験に代替</a:t>
            </a:r>
            <a:r>
              <a:rPr lang="ja-JP" altLang="en-US" sz="1600" b="1" u="sng" dirty="0" smtClean="0">
                <a:solidFill>
                  <a:schemeClr val="tx1"/>
                </a:solidFill>
                <a:latin typeface="Arial" charset="0"/>
                <a:ea typeface="ＭＳ Ｐゴシック" charset="-128"/>
              </a:rPr>
              <a:t>。</a:t>
            </a:r>
            <a:endParaRPr lang="en-US" altLang="ja-JP" sz="1600" b="1" u="sng" dirty="0">
              <a:solidFill>
                <a:schemeClr val="tx1"/>
              </a:solidFill>
              <a:latin typeface="Arial" charset="0"/>
              <a:ea typeface="ＭＳ Ｐゴシック" charset="-128"/>
            </a:endParaRPr>
          </a:p>
        </p:txBody>
      </p:sp>
      <p:sp>
        <p:nvSpPr>
          <p:cNvPr id="24" name="Text Box 10"/>
          <p:cNvSpPr txBox="1">
            <a:spLocks noChangeArrowheads="1"/>
          </p:cNvSpPr>
          <p:nvPr/>
        </p:nvSpPr>
        <p:spPr bwMode="auto">
          <a:xfrm>
            <a:off x="1614675" y="5734361"/>
            <a:ext cx="8687361" cy="553998"/>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000" dirty="0" smtClean="0">
                <a:solidFill>
                  <a:srgbClr val="FF0000"/>
                </a:solidFill>
                <a:ea typeface="HGP創英角ｺﾞｼｯｸUB" pitchFamily="50" charset="-128"/>
              </a:rPr>
              <a:t>大学ごとに活用方法がまったく違うので注意！複雑！</a:t>
            </a:r>
            <a:endParaRPr lang="ja-JP" altLang="en-US" sz="3000" dirty="0">
              <a:solidFill>
                <a:srgbClr val="FF0000"/>
              </a:solidFill>
              <a:ea typeface="HGP創英角ｺﾞｼｯｸUB" pitchFamily="50" charset="-128"/>
            </a:endParaRPr>
          </a:p>
        </p:txBody>
      </p:sp>
    </p:spTree>
    <p:extLst>
      <p:ext uri="{BB962C8B-B14F-4D97-AF65-F5344CB8AC3E}">
        <p14:creationId xmlns:p14="http://schemas.microsoft.com/office/powerpoint/2010/main" val="832467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a:spLocks noGrp="1"/>
          </p:cNvSpPr>
          <p:nvPr>
            <p:ph type="title"/>
          </p:nvPr>
        </p:nvSpPr>
        <p:spPr>
          <a:xfrm>
            <a:off x="418012" y="0"/>
            <a:ext cx="11168742" cy="990600"/>
          </a:xfrm>
        </p:spPr>
        <p:txBody>
          <a:bodyPr>
            <a:noAutofit/>
          </a:bodyPr>
          <a:lstStyle/>
          <a:p>
            <a:pPr algn="ctr"/>
            <a:r>
              <a:rPr lang="ja-JP" altLang="en-US" sz="3500" dirty="0">
                <a:latin typeface="HGP創英角ｺﾞｼｯｸUB" panose="020B0900000000000000" pitchFamily="50" charset="-128"/>
                <a:ea typeface="HGP創英角ｺﾞｼｯｸUB" panose="020B0900000000000000" pitchFamily="50" charset="-128"/>
              </a:rPr>
              <a:t>国</a:t>
            </a:r>
            <a:r>
              <a:rPr lang="ja-JP" altLang="en-US" sz="3500" dirty="0" smtClean="0">
                <a:latin typeface="HGP創英角ｺﾞｼｯｸUB" panose="020B0900000000000000" pitchFamily="50" charset="-128"/>
                <a:ea typeface="HGP創英角ｺﾞｼｯｸUB" panose="020B0900000000000000" pitchFamily="50" charset="-128"/>
              </a:rPr>
              <a:t>公立大の「</a:t>
            </a:r>
            <a:r>
              <a:rPr lang="ja-JP" altLang="en-US" sz="3500" dirty="0">
                <a:latin typeface="HGP創英角ｺﾞｼｯｸUB" panose="020B0900000000000000" pitchFamily="50" charset="-128"/>
                <a:ea typeface="HGP創英角ｺﾞｼｯｸUB" panose="020B0900000000000000" pitchFamily="50" charset="-128"/>
              </a:rPr>
              <a:t>４技能認定試験」の活用方針</a:t>
            </a:r>
          </a:p>
        </p:txBody>
      </p:sp>
      <p:grpSp>
        <p:nvGrpSpPr>
          <p:cNvPr id="19" name="グループ化 18"/>
          <p:cNvGrpSpPr/>
          <p:nvPr/>
        </p:nvGrpSpPr>
        <p:grpSpPr>
          <a:xfrm>
            <a:off x="351246" y="1083969"/>
            <a:ext cx="10629028" cy="4171849"/>
            <a:chOff x="228131" y="1566850"/>
            <a:chExt cx="7937259" cy="3176716"/>
          </a:xfrm>
        </p:grpSpPr>
        <p:pic>
          <p:nvPicPr>
            <p:cNvPr id="20" name="図 19">
              <a:extLst>
                <a:ext uri="{FF2B5EF4-FFF2-40B4-BE49-F238E27FC236}">
                  <a16:creationId xmlns:a16="http://schemas.microsoft.com/office/drawing/2014/main" xmlns="" id="{AED1CFF9-5F8D-42E3-9794-C30D2FAEFC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0932"/>
            <a:stretch/>
          </p:blipFill>
          <p:spPr>
            <a:xfrm>
              <a:off x="228131" y="1566850"/>
              <a:ext cx="3843685" cy="3176716"/>
            </a:xfrm>
            <a:prstGeom prst="rect">
              <a:avLst/>
            </a:prstGeom>
          </p:spPr>
        </p:pic>
        <p:pic>
          <p:nvPicPr>
            <p:cNvPr id="25" name="図 24">
              <a:extLst>
                <a:ext uri="{FF2B5EF4-FFF2-40B4-BE49-F238E27FC236}">
                  <a16:creationId xmlns:a16="http://schemas.microsoft.com/office/drawing/2014/main" xmlns="" id="{963844D7-CD79-4504-917B-642128B0A4E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0000"/>
            <a:stretch/>
          </p:blipFill>
          <p:spPr>
            <a:xfrm>
              <a:off x="4155112" y="1569083"/>
              <a:ext cx="4010278" cy="1118227"/>
            </a:xfrm>
            <a:prstGeom prst="rect">
              <a:avLst/>
            </a:prstGeom>
          </p:spPr>
        </p:pic>
      </p:grpSp>
      <p:sp>
        <p:nvSpPr>
          <p:cNvPr id="31" name="角丸四角形 30"/>
          <p:cNvSpPr/>
          <p:nvPr/>
        </p:nvSpPr>
        <p:spPr>
          <a:xfrm>
            <a:off x="1768322" y="1336306"/>
            <a:ext cx="1711233" cy="151529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矢印コネクタ 31"/>
          <p:cNvCxnSpPr>
            <a:stCxn id="33" idx="1"/>
          </p:cNvCxnSpPr>
          <p:nvPr/>
        </p:nvCxnSpPr>
        <p:spPr>
          <a:xfrm flipH="1" flipV="1">
            <a:off x="3479555" y="2088752"/>
            <a:ext cx="2411793" cy="90634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3" name="四角形: 角を丸くする 49">
            <a:extLst>
              <a:ext uri="{FF2B5EF4-FFF2-40B4-BE49-F238E27FC236}">
                <a16:creationId xmlns:a16="http://schemas.microsoft.com/office/drawing/2014/main" xmlns="" id="{910C8761-8C08-4BDD-9827-826609922824}"/>
              </a:ext>
            </a:extLst>
          </p:cNvPr>
          <p:cNvSpPr/>
          <p:nvPr/>
        </p:nvSpPr>
        <p:spPr>
          <a:xfrm>
            <a:off x="5891348" y="2577494"/>
            <a:ext cx="3383280" cy="83520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英検でいうと</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準２級合格程度です！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34" name="角丸四角形 33"/>
          <p:cNvSpPr/>
          <p:nvPr/>
        </p:nvSpPr>
        <p:spPr>
          <a:xfrm>
            <a:off x="1768323" y="4322808"/>
            <a:ext cx="3730120" cy="93301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a:stCxn id="36" idx="1"/>
            <a:endCxn id="34" idx="3"/>
          </p:cNvCxnSpPr>
          <p:nvPr/>
        </p:nvCxnSpPr>
        <p:spPr>
          <a:xfrm flipH="1">
            <a:off x="5498443" y="4135574"/>
            <a:ext cx="2084546" cy="65373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6" name="四角形: 角を丸くする 49">
            <a:extLst>
              <a:ext uri="{FF2B5EF4-FFF2-40B4-BE49-F238E27FC236}">
                <a16:creationId xmlns:a16="http://schemas.microsoft.com/office/drawing/2014/main" xmlns="" id="{910C8761-8C08-4BDD-9827-826609922824}"/>
              </a:ext>
            </a:extLst>
          </p:cNvPr>
          <p:cNvSpPr/>
          <p:nvPr/>
        </p:nvSpPr>
        <p:spPr>
          <a:xfrm>
            <a:off x="7582989" y="3717972"/>
            <a:ext cx="3383280" cy="83520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英語の配点の２割、</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全体配点の４</a:t>
            </a:r>
            <a:r>
              <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rPr>
              <a:t>％</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です。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39" name="Text Box 10"/>
          <p:cNvSpPr txBox="1">
            <a:spLocks noChangeArrowheads="1"/>
          </p:cNvSpPr>
          <p:nvPr/>
        </p:nvSpPr>
        <p:spPr bwMode="auto">
          <a:xfrm>
            <a:off x="2069954" y="5637575"/>
            <a:ext cx="7916090" cy="707886"/>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4000" dirty="0">
                <a:solidFill>
                  <a:srgbClr val="FF0000"/>
                </a:solidFill>
                <a:ea typeface="HGP創英角ｺﾞｼｯｸUB" pitchFamily="50" charset="-128"/>
              </a:rPr>
              <a:t>「資格検定試験」の配点比重</a:t>
            </a:r>
            <a:r>
              <a:rPr lang="ja-JP" altLang="en-US" sz="4000" dirty="0" smtClean="0">
                <a:solidFill>
                  <a:srgbClr val="FF0000"/>
                </a:solidFill>
                <a:ea typeface="HGP創英角ｺﾞｼｯｸUB" pitchFamily="50" charset="-128"/>
              </a:rPr>
              <a:t>が低い</a:t>
            </a:r>
            <a:endParaRPr lang="ja-JP" altLang="en-US" sz="4000" dirty="0">
              <a:solidFill>
                <a:srgbClr val="FF0000"/>
              </a:solidFill>
              <a:ea typeface="HGP創英角ｺﾞｼｯｸUB" pitchFamily="50" charset="-128"/>
            </a:endParaRPr>
          </a:p>
        </p:txBody>
      </p:sp>
    </p:spTree>
    <p:extLst>
      <p:ext uri="{BB962C8B-B14F-4D97-AF65-F5344CB8AC3E}">
        <p14:creationId xmlns:p14="http://schemas.microsoft.com/office/powerpoint/2010/main" val="20174190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タイトル 1"/>
          <p:cNvSpPr>
            <a:spLocks noGrp="1"/>
          </p:cNvSpPr>
          <p:nvPr>
            <p:ph type="title"/>
          </p:nvPr>
        </p:nvSpPr>
        <p:spPr>
          <a:xfrm>
            <a:off x="446899" y="0"/>
            <a:ext cx="11168742" cy="990600"/>
          </a:xfrm>
        </p:spPr>
        <p:txBody>
          <a:bodyPr>
            <a:noAutofit/>
          </a:bodyPr>
          <a:lstStyle/>
          <a:p>
            <a:pPr algn="ctr"/>
            <a:r>
              <a:rPr lang="ja-JP" altLang="en-US" sz="3500" dirty="0" smtClean="0">
                <a:latin typeface="HGP創英角ｺﾞｼｯｸUB" panose="020B0900000000000000" pitchFamily="50" charset="-128"/>
                <a:ea typeface="HGP創英角ｺﾞｼｯｸUB" panose="020B0900000000000000" pitchFamily="50" charset="-128"/>
              </a:rPr>
              <a:t>早稲田大学の「</a:t>
            </a:r>
            <a:r>
              <a:rPr lang="ja-JP" altLang="en-US" sz="3500" dirty="0">
                <a:latin typeface="HGP創英角ｺﾞｼｯｸUB" panose="020B0900000000000000" pitchFamily="50" charset="-128"/>
                <a:ea typeface="HGP創英角ｺﾞｼｯｸUB" panose="020B0900000000000000" pitchFamily="50" charset="-128"/>
              </a:rPr>
              <a:t>４技能認定試験」の活用方針</a:t>
            </a:r>
          </a:p>
        </p:txBody>
      </p:sp>
      <p:pic>
        <p:nvPicPr>
          <p:cNvPr id="7" name="図 6">
            <a:extLst>
              <a:ext uri="{FF2B5EF4-FFF2-40B4-BE49-F238E27FC236}">
                <a16:creationId xmlns:a16="http://schemas.microsoft.com/office/drawing/2014/main" xmlns="" id="{ABDF8574-B023-4D3F-897E-69A794C9EA9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50000"/>
          <a:stretch/>
        </p:blipFill>
        <p:spPr>
          <a:xfrm>
            <a:off x="248196" y="862147"/>
            <a:ext cx="8464732" cy="4833141"/>
          </a:xfrm>
          <a:prstGeom prst="rect">
            <a:avLst/>
          </a:prstGeom>
        </p:spPr>
      </p:pic>
      <p:sp>
        <p:nvSpPr>
          <p:cNvPr id="12" name="Text Box 10"/>
          <p:cNvSpPr txBox="1">
            <a:spLocks noChangeArrowheads="1"/>
          </p:cNvSpPr>
          <p:nvPr/>
        </p:nvSpPr>
        <p:spPr bwMode="auto">
          <a:xfrm>
            <a:off x="940524" y="5825800"/>
            <a:ext cx="10215154" cy="553998"/>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000" dirty="0">
                <a:solidFill>
                  <a:srgbClr val="FF0000"/>
                </a:solidFill>
                <a:ea typeface="HGP創英角ｺﾞｼｯｸUB" pitchFamily="50" charset="-128"/>
              </a:rPr>
              <a:t>「資格検定試験」の配点比重が国立に比べると桁違いに高い</a:t>
            </a:r>
            <a:r>
              <a:rPr lang="ja-JP" altLang="en-US" sz="3000" dirty="0" smtClean="0">
                <a:solidFill>
                  <a:srgbClr val="FF0000"/>
                </a:solidFill>
                <a:ea typeface="HGP創英角ｺﾞｼｯｸUB" pitchFamily="50" charset="-128"/>
              </a:rPr>
              <a:t>！</a:t>
            </a:r>
            <a:endParaRPr lang="ja-JP" altLang="en-US" sz="3000" dirty="0">
              <a:solidFill>
                <a:srgbClr val="FF0000"/>
              </a:solidFill>
              <a:ea typeface="HGP創英角ｺﾞｼｯｸUB" pitchFamily="50" charset="-128"/>
            </a:endParaRPr>
          </a:p>
        </p:txBody>
      </p:sp>
      <p:sp>
        <p:nvSpPr>
          <p:cNvPr id="13" name="角丸四角形 12"/>
          <p:cNvSpPr/>
          <p:nvPr/>
        </p:nvSpPr>
        <p:spPr>
          <a:xfrm>
            <a:off x="4480562" y="2246811"/>
            <a:ext cx="1332410" cy="117565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flipH="1">
            <a:off x="5812972" y="2553787"/>
            <a:ext cx="3435531" cy="39841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四角形: 角を丸くする 49">
            <a:extLst>
              <a:ext uri="{FF2B5EF4-FFF2-40B4-BE49-F238E27FC236}">
                <a16:creationId xmlns:a16="http://schemas.microsoft.com/office/drawing/2014/main" xmlns="" id="{910C8761-8C08-4BDD-9827-826609922824}"/>
              </a:ext>
            </a:extLst>
          </p:cNvPr>
          <p:cNvSpPr/>
          <p:nvPr/>
        </p:nvSpPr>
        <p:spPr>
          <a:xfrm>
            <a:off x="8889181" y="2230726"/>
            <a:ext cx="2379454" cy="943548"/>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学部試験の</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３割を占めます！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000" dirty="0">
                <a:solidFill>
                  <a:srgbClr val="C00000"/>
                </a:solidFill>
                <a:latin typeface="ＤＦＰ太丸ゴシック体" panose="020F0800010101010101" pitchFamily="50" charset="-128"/>
                <a:ea typeface="ＤＦＰ太丸ゴシック体" panose="020F0800010101010101" pitchFamily="50" charset="-128"/>
              </a:rPr>
              <a:t>全体</a:t>
            </a:r>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の１５％！</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23656837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四角形: 角度付き 7">
            <a:extLst>
              <a:ext uri="{FF2B5EF4-FFF2-40B4-BE49-F238E27FC236}">
                <a16:creationId xmlns:a16="http://schemas.microsoft.com/office/drawing/2014/main" xmlns="" id="{DA299E84-3277-45E4-9BD7-E3F684F769A5}"/>
              </a:ext>
            </a:extLst>
          </p:cNvPr>
          <p:cNvSpPr/>
          <p:nvPr/>
        </p:nvSpPr>
        <p:spPr>
          <a:xfrm>
            <a:off x="1920240" y="237401"/>
            <a:ext cx="8451669"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4500" dirty="0" smtClean="0">
              <a:latin typeface="ＤＦＰ太丸ゴシック体" panose="020F0800010101010101" pitchFamily="50" charset="-128"/>
              <a:ea typeface="ＤＦＰ太丸ゴシック体" panose="020F0800010101010101" pitchFamily="50" charset="-128"/>
            </a:endParaRPr>
          </a:p>
          <a:p>
            <a:pPr algn="ctr"/>
            <a:r>
              <a:rPr kumimoji="1" lang="ja-JP" altLang="en-US" sz="4500" dirty="0" smtClean="0">
                <a:latin typeface="ＤＦＰ太丸ゴシック体" panose="020F0800010101010101" pitchFamily="50" charset="-128"/>
                <a:ea typeface="ＤＦＰ太丸ゴシック体" panose="020F0800010101010101" pitchFamily="50" charset="-128"/>
              </a:rPr>
              <a:t>大学入試改革についてのまとめ</a:t>
            </a:r>
            <a:r>
              <a:rPr kumimoji="1" lang="ja-JP" altLang="en-US" sz="4500" dirty="0">
                <a:latin typeface="ＤＦＰ太丸ゴシック体" panose="020F0800010101010101" pitchFamily="50" charset="-128"/>
                <a:ea typeface="ＤＦＰ太丸ゴシック体" panose="020F0800010101010101" pitchFamily="50" charset="-128"/>
              </a:rPr>
              <a:t/>
            </a:r>
            <a:br>
              <a:rPr kumimoji="1" lang="ja-JP" altLang="en-US" sz="4500" dirty="0">
                <a:latin typeface="ＤＦＰ太丸ゴシック体" panose="020F0800010101010101" pitchFamily="50" charset="-128"/>
                <a:ea typeface="ＤＦＰ太丸ゴシック体" panose="020F0800010101010101" pitchFamily="50" charset="-128"/>
              </a:rPr>
            </a:br>
            <a:endParaRPr kumimoji="1" lang="ja-JP" altLang="en-US" sz="4500" dirty="0">
              <a:latin typeface="ＤＦＰ太丸ゴシック体" panose="020F0800010101010101" pitchFamily="50" charset="-128"/>
              <a:ea typeface="ＤＦＰ太丸ゴシック体" panose="020F0800010101010101" pitchFamily="50" charset="-128"/>
            </a:endParaRPr>
          </a:p>
        </p:txBody>
      </p:sp>
      <p:sp>
        <p:nvSpPr>
          <p:cNvPr id="15" name="タイトル 1"/>
          <p:cNvSpPr>
            <a:spLocks noGrp="1"/>
          </p:cNvSpPr>
          <p:nvPr>
            <p:ph type="title"/>
          </p:nvPr>
        </p:nvSpPr>
        <p:spPr>
          <a:xfrm>
            <a:off x="674918" y="920560"/>
            <a:ext cx="10424157" cy="2149212"/>
          </a:xfrm>
        </p:spPr>
        <p:txBody>
          <a:bodyPr>
            <a:noAutofit/>
          </a:bodyPr>
          <a:lstStyle/>
          <a:p>
            <a:r>
              <a:rPr kumimoji="1"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・大学入学共通テストの扱いは非常に複雑。</a:t>
            </a:r>
            <a:r>
              <a:rPr kumimoji="1"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t/>
            </a:r>
            <a:br>
              <a:rPr kumimoji="1"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rPr>
            </a:br>
            <a:r>
              <a:rPr kumimoji="1"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最新の情報を常に収集しておく必要がある。</a:t>
            </a:r>
            <a:endParaRPr kumimoji="1" lang="ja-JP" altLang="en-US" sz="3500"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16" name="タイトル 1"/>
          <p:cNvSpPr txBox="1">
            <a:spLocks/>
          </p:cNvSpPr>
          <p:nvPr/>
        </p:nvSpPr>
        <p:spPr>
          <a:xfrm>
            <a:off x="674917" y="2431499"/>
            <a:ext cx="10650580" cy="12130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・新たな大学入試でも「知識・技能」は必要。</a:t>
            </a:r>
            <a:endParaRPr lang="ja-JP" altLang="en-US" sz="3500" dirty="0">
              <a:solidFill>
                <a:srgbClr val="002060"/>
              </a:solidFill>
              <a:latin typeface="ＤＦＰ太丸ゴシック体" panose="020F0800010101010101" pitchFamily="50" charset="-128"/>
              <a:ea typeface="ＤＦＰ太丸ゴシック体" panose="020F0800010101010101" pitchFamily="50" charset="-128"/>
            </a:endParaRPr>
          </a:p>
        </p:txBody>
      </p:sp>
      <p:sp>
        <p:nvSpPr>
          <p:cNvPr id="5" name="タイトル 1"/>
          <p:cNvSpPr txBox="1">
            <a:spLocks/>
          </p:cNvSpPr>
          <p:nvPr/>
        </p:nvSpPr>
        <p:spPr>
          <a:xfrm>
            <a:off x="674915" y="3592284"/>
            <a:ext cx="11199221" cy="210566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5400" kern="1200" cap="all" baseline="0">
                <a:solidFill>
                  <a:schemeClr val="accent1"/>
                </a:solidFill>
                <a:effectLst/>
                <a:latin typeface="+mj-lt"/>
                <a:ea typeface="+mj-ea"/>
                <a:cs typeface="+mj-cs"/>
              </a:defRPr>
            </a:lvl1pPr>
          </a:lstStyle>
          <a:p>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・「なぜ？」「どうして？」を大切に論理的思考力</a:t>
            </a:r>
            <a:endPar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endParaRPr>
          </a:p>
          <a:p>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を育む必要がある。</a:t>
            </a:r>
            <a:endPar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endParaRPr>
          </a:p>
          <a:p>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教科</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の勉強だけでなく、何のために進学するのか、</a:t>
            </a:r>
            <a:endPar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endParaRPr>
          </a:p>
          <a:p>
            <a:r>
              <a:rPr lang="ja-JP" altLang="en-US" sz="3500" dirty="0">
                <a:solidFill>
                  <a:srgbClr val="002060"/>
                </a:solidFill>
                <a:latin typeface="ＤＦＰ太丸ゴシック体" panose="020F0800010101010101" pitchFamily="50" charset="-128"/>
                <a:ea typeface="ＤＦＰ太丸ゴシック体" panose="020F0800010101010101" pitchFamily="50" charset="-128"/>
              </a:rPr>
              <a:t>　</a:t>
            </a:r>
            <a:r>
              <a:rPr lang="ja-JP" altLang="en-US" sz="3500" dirty="0" smtClean="0">
                <a:solidFill>
                  <a:srgbClr val="002060"/>
                </a:solidFill>
                <a:latin typeface="ＤＦＰ太丸ゴシック体" panose="020F0800010101010101" pitchFamily="50" charset="-128"/>
                <a:ea typeface="ＤＦＰ太丸ゴシック体" panose="020F0800010101010101" pitchFamily="50" charset="-128"/>
              </a:rPr>
              <a:t> 社会への興味・関心も大切。</a:t>
            </a:r>
            <a:endParaRPr lang="en-US" altLang="ja-JP" sz="3500" dirty="0" smtClean="0">
              <a:solidFill>
                <a:srgbClr val="00206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17106505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度付き 7">
            <a:extLst>
              <a:ext uri="{FF2B5EF4-FFF2-40B4-BE49-F238E27FC236}">
                <a16:creationId xmlns:a16="http://schemas.microsoft.com/office/drawing/2014/main" xmlns="" id="{DA299E84-3277-45E4-9BD7-E3F684F769A5}"/>
              </a:ext>
            </a:extLst>
          </p:cNvPr>
          <p:cNvSpPr/>
          <p:nvPr/>
        </p:nvSpPr>
        <p:spPr>
          <a:xfrm>
            <a:off x="496389" y="2103724"/>
            <a:ext cx="10855234"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500" b="1" dirty="0" smtClean="0"/>
              <a:t>第４部</a:t>
            </a:r>
            <a:r>
              <a:rPr kumimoji="1" lang="ja-JP" altLang="en-US" sz="4500" b="1" dirty="0"/>
              <a:t>：冬期講習について</a:t>
            </a:r>
          </a:p>
        </p:txBody>
      </p:sp>
    </p:spTree>
    <p:extLst>
      <p:ext uri="{BB962C8B-B14F-4D97-AF65-F5344CB8AC3E}">
        <p14:creationId xmlns:p14="http://schemas.microsoft.com/office/powerpoint/2010/main" val="18125763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849086" y="1481664"/>
            <a:ext cx="10476412" cy="3952702"/>
            <a:chOff x="849086" y="440492"/>
            <a:chExt cx="10476412" cy="3478558"/>
          </a:xfrm>
        </p:grpSpPr>
        <p:sp>
          <p:nvSpPr>
            <p:cNvPr id="7" name="サブタイトル 5">
              <a:extLst>
                <a:ext uri="{FF2B5EF4-FFF2-40B4-BE49-F238E27FC236}">
                  <a16:creationId xmlns="" xmlns:a16="http://schemas.microsoft.com/office/drawing/2014/main" id="{F0CD90DB-C183-405D-A476-35566A55DEE1}"/>
                </a:ext>
              </a:extLst>
            </p:cNvPr>
            <p:cNvSpPr txBox="1">
              <a:spLocks/>
            </p:cNvSpPr>
            <p:nvPr/>
          </p:nvSpPr>
          <p:spPr>
            <a:xfrm>
              <a:off x="849086" y="440492"/>
              <a:ext cx="10162903" cy="1339913"/>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nSpc>
                  <a:spcPct val="100000"/>
                </a:lnSpc>
                <a:buNone/>
              </a:pPr>
              <a:r>
                <a:rPr lang="ja-JP" altLang="en-US" sz="2800" b="1" dirty="0" smtClean="0">
                  <a:solidFill>
                    <a:srgbClr val="003300"/>
                  </a:solidFill>
                  <a:latin typeface="ＭＳ Ｐゴシック" panose="020B0600070205080204" pitchFamily="50" charset="-128"/>
                  <a:ea typeface="ＭＳ Ｐゴシック" panose="020B0600070205080204" pitchFamily="50" charset="-128"/>
                </a:rPr>
                <a:t>第１部：全教研姪浜教室の取り組み・成果</a:t>
              </a:r>
              <a:endParaRPr lang="en-US" altLang="ja-JP" sz="2800" b="1" dirty="0" smtClean="0">
                <a:solidFill>
                  <a:srgbClr val="003300"/>
                </a:solidFill>
                <a:latin typeface="ＭＳ Ｐゴシック" panose="020B0600070205080204" pitchFamily="50" charset="-128"/>
                <a:ea typeface="ＭＳ Ｐゴシック" panose="020B0600070205080204" pitchFamily="50" charset="-128"/>
              </a:endParaRPr>
            </a:p>
            <a:p>
              <a:pPr marL="0" indent="0">
                <a:lnSpc>
                  <a:spcPct val="100000"/>
                </a:lnSpc>
                <a:buNone/>
              </a:pPr>
              <a:r>
                <a:rPr lang="ja-JP" altLang="en-US" b="1" dirty="0" smtClean="0">
                  <a:solidFill>
                    <a:srgbClr val="003300"/>
                  </a:solidFill>
                  <a:latin typeface="ＭＳ Ｐゴシック" panose="020B0600070205080204" pitchFamily="50" charset="-128"/>
                  <a:ea typeface="ＭＳ Ｐゴシック" panose="020B0600070205080204" pitchFamily="50" charset="-128"/>
                </a:rPr>
                <a:t>　　　　　　・中間テスト報告　・期末テストに向けて　・小テストについて　・時間の使い方の提案</a:t>
              </a:r>
              <a:endParaRPr lang="en-US" altLang="ja-JP" b="1" dirty="0">
                <a:solidFill>
                  <a:srgbClr val="003300"/>
                </a:solidFill>
                <a:latin typeface="ＭＳ Ｐゴシック" panose="020B0600070205080204" pitchFamily="50" charset="-128"/>
                <a:ea typeface="ＭＳ Ｐゴシック" panose="020B0600070205080204" pitchFamily="50" charset="-128"/>
              </a:endParaRPr>
            </a:p>
          </p:txBody>
        </p:sp>
        <p:sp>
          <p:nvSpPr>
            <p:cNvPr id="3" name="正方形/長方形 2"/>
            <p:cNvSpPr/>
            <p:nvPr/>
          </p:nvSpPr>
          <p:spPr>
            <a:xfrm>
              <a:off x="849086" y="1371862"/>
              <a:ext cx="10476412" cy="817086"/>
            </a:xfrm>
            <a:prstGeom prst="rect">
              <a:avLst/>
            </a:prstGeom>
          </p:spPr>
          <p:txBody>
            <a:bodyPr wrap="square">
              <a:spAutoFit/>
            </a:bodyPr>
            <a:lstStyle/>
            <a:p>
              <a:pPr>
                <a:spcBef>
                  <a:spcPts val="1000"/>
                </a:spcBef>
              </a:pPr>
              <a:r>
                <a:rPr lang="ja-JP" altLang="en-US" sz="2800" b="1" dirty="0">
                  <a:solidFill>
                    <a:srgbClr val="003300"/>
                  </a:solidFill>
                  <a:latin typeface="ＭＳ Ｐゴシック" panose="020B0600070205080204" pitchFamily="50" charset="-128"/>
                  <a:ea typeface="ＭＳ Ｐゴシック" panose="020B0600070205080204" pitchFamily="50" charset="-128"/>
                </a:rPr>
                <a:t>第２部：高校入試に</a:t>
              </a:r>
              <a:r>
                <a:rPr lang="ja-JP" altLang="en-US" sz="2800" b="1" dirty="0" smtClean="0">
                  <a:solidFill>
                    <a:srgbClr val="003300"/>
                  </a:solidFill>
                  <a:latin typeface="ＭＳ Ｐゴシック" panose="020B0600070205080204" pitchFamily="50" charset="-128"/>
                  <a:ea typeface="ＭＳ Ｐゴシック" panose="020B0600070205080204" pitchFamily="50" charset="-128"/>
                </a:rPr>
                <a:t>むけて</a:t>
              </a:r>
              <a:endParaRPr lang="en-US" altLang="ja-JP" sz="2800" b="1" dirty="0">
                <a:solidFill>
                  <a:srgbClr val="003300"/>
                </a:solidFill>
                <a:latin typeface="ＭＳ Ｐゴシック" panose="020B0600070205080204" pitchFamily="50" charset="-128"/>
                <a:ea typeface="ＭＳ Ｐゴシック" panose="020B0600070205080204" pitchFamily="50" charset="-128"/>
              </a:endParaRPr>
            </a:p>
            <a:p>
              <a:pPr>
                <a:spcBef>
                  <a:spcPts val="1000"/>
                </a:spcBef>
              </a:pPr>
              <a:r>
                <a:rPr lang="ja-JP" altLang="en-US" b="1" dirty="0" smtClean="0">
                  <a:solidFill>
                    <a:srgbClr val="003300"/>
                  </a:solidFill>
                  <a:latin typeface="ＭＳ Ｐゴシック" panose="020B0600070205080204" pitchFamily="50" charset="-128"/>
                  <a:ea typeface="ＭＳ Ｐゴシック" panose="020B0600070205080204" pitchFamily="50" charset="-128"/>
                </a:rPr>
                <a:t>　　　　　　　・受験</a:t>
              </a:r>
              <a:r>
                <a:rPr lang="ja-JP" altLang="en-US" b="1" dirty="0">
                  <a:solidFill>
                    <a:srgbClr val="003300"/>
                  </a:solidFill>
                  <a:latin typeface="ＭＳ Ｐゴシック" panose="020B0600070205080204" pitchFamily="50" charset="-128"/>
                  <a:ea typeface="ＭＳ Ｐゴシック" panose="020B0600070205080204" pitchFamily="50" charset="-128"/>
                </a:rPr>
                <a:t>までの流れの</a:t>
              </a:r>
              <a:r>
                <a:rPr lang="ja-JP" altLang="en-US" b="1" dirty="0" smtClean="0">
                  <a:solidFill>
                    <a:srgbClr val="003300"/>
                  </a:solidFill>
                  <a:latin typeface="ＭＳ Ｐゴシック" panose="020B0600070205080204" pitchFamily="50" charset="-128"/>
                  <a:ea typeface="ＭＳ Ｐゴシック" panose="020B0600070205080204" pitchFamily="50" charset="-128"/>
                </a:rPr>
                <a:t>確認　・公立私立</a:t>
              </a:r>
              <a:r>
                <a:rPr lang="ja-JP" altLang="en-US" b="1" dirty="0">
                  <a:solidFill>
                    <a:srgbClr val="003300"/>
                  </a:solidFill>
                  <a:latin typeface="ＭＳ Ｐゴシック" panose="020B0600070205080204" pitchFamily="50" charset="-128"/>
                  <a:ea typeface="ＭＳ Ｐゴシック" panose="020B0600070205080204" pitchFamily="50" charset="-128"/>
                </a:rPr>
                <a:t>の入試の</a:t>
              </a:r>
              <a:r>
                <a:rPr lang="ja-JP" altLang="en-US" b="1" dirty="0" smtClean="0">
                  <a:solidFill>
                    <a:srgbClr val="003300"/>
                  </a:solidFill>
                  <a:latin typeface="ＭＳ Ｐゴシック" panose="020B0600070205080204" pitchFamily="50" charset="-128"/>
                  <a:ea typeface="ＭＳ Ｐゴシック" panose="020B0600070205080204" pitchFamily="50" charset="-128"/>
                </a:rPr>
                <a:t>しくみ　・</a:t>
              </a:r>
              <a:r>
                <a:rPr lang="ja-JP" altLang="en-US" b="1" dirty="0">
                  <a:solidFill>
                    <a:srgbClr val="003300"/>
                  </a:solidFill>
                  <a:latin typeface="ＭＳ Ｐゴシック" panose="020B0600070205080204" pitchFamily="50" charset="-128"/>
                  <a:ea typeface="ＭＳ Ｐゴシック" panose="020B0600070205080204" pitchFamily="50" charset="-128"/>
                </a:rPr>
                <a:t>志望校の選び方</a:t>
              </a:r>
              <a:r>
                <a:rPr lang="ja-JP" altLang="en-US" b="1" dirty="0" smtClean="0">
                  <a:solidFill>
                    <a:srgbClr val="003300"/>
                  </a:solidFill>
                  <a:latin typeface="ＭＳ Ｐゴシック" panose="020B0600070205080204" pitchFamily="50" charset="-128"/>
                  <a:ea typeface="ＭＳ Ｐゴシック" panose="020B0600070205080204" pitchFamily="50" charset="-128"/>
                </a:rPr>
                <a:t>など</a:t>
              </a:r>
              <a:endParaRPr lang="en-US" altLang="ja-JP" b="1" dirty="0">
                <a:solidFill>
                  <a:srgbClr val="003300"/>
                </a:solidFill>
                <a:latin typeface="ＭＳ Ｐゴシック" panose="020B0600070205080204" pitchFamily="50" charset="-128"/>
                <a:ea typeface="ＭＳ Ｐゴシック" panose="020B0600070205080204" pitchFamily="50" charset="-128"/>
              </a:endParaRPr>
            </a:p>
          </p:txBody>
        </p:sp>
        <p:sp>
          <p:nvSpPr>
            <p:cNvPr id="4" name="正方形/長方形 3"/>
            <p:cNvSpPr/>
            <p:nvPr/>
          </p:nvSpPr>
          <p:spPr>
            <a:xfrm>
              <a:off x="849086" y="3101964"/>
              <a:ext cx="6096000" cy="817086"/>
            </a:xfrm>
            <a:prstGeom prst="rect">
              <a:avLst/>
            </a:prstGeom>
          </p:spPr>
          <p:txBody>
            <a:bodyPr>
              <a:spAutoFit/>
            </a:bodyPr>
            <a:lstStyle/>
            <a:p>
              <a:pPr lvl="0">
                <a:spcBef>
                  <a:spcPts val="1000"/>
                </a:spcBef>
              </a:pPr>
              <a:r>
                <a:rPr lang="ja-JP" altLang="en-US" sz="2800" b="1" dirty="0" smtClean="0">
                  <a:solidFill>
                    <a:srgbClr val="003300"/>
                  </a:solidFill>
                  <a:latin typeface="ＭＳ Ｐゴシック" panose="020B0600070205080204" pitchFamily="50" charset="-128"/>
                  <a:ea typeface="ＭＳ Ｐゴシック" panose="020B0600070205080204" pitchFamily="50" charset="-128"/>
                </a:rPr>
                <a:t>第４部</a:t>
              </a:r>
              <a:r>
                <a:rPr lang="ja-JP" altLang="en-US" sz="2800" b="1" dirty="0">
                  <a:solidFill>
                    <a:srgbClr val="003300"/>
                  </a:solidFill>
                  <a:latin typeface="ＭＳ Ｐゴシック" panose="020B0600070205080204" pitchFamily="50" charset="-128"/>
                  <a:ea typeface="ＭＳ Ｐゴシック" panose="020B0600070205080204" pitchFamily="50" charset="-128"/>
                </a:rPr>
                <a:t>：冬期講習について</a:t>
              </a:r>
              <a:endParaRPr lang="en-US" altLang="ja-JP" sz="2800" b="1" dirty="0">
                <a:solidFill>
                  <a:srgbClr val="003300"/>
                </a:solidFill>
                <a:latin typeface="ＭＳ Ｐゴシック" panose="020B0600070205080204" pitchFamily="50" charset="-128"/>
                <a:ea typeface="ＭＳ Ｐゴシック" panose="020B0600070205080204" pitchFamily="50" charset="-128"/>
              </a:endParaRPr>
            </a:p>
            <a:p>
              <a:pPr lvl="0">
                <a:spcBef>
                  <a:spcPts val="1000"/>
                </a:spcBef>
              </a:pPr>
              <a:r>
                <a:rPr lang="ja-JP" altLang="en-US" b="1" dirty="0" smtClean="0">
                  <a:solidFill>
                    <a:srgbClr val="003300"/>
                  </a:solidFill>
                  <a:latin typeface="ＭＳ Ｐゴシック" panose="020B0600070205080204" pitchFamily="50" charset="-128"/>
                  <a:ea typeface="ＭＳ Ｐゴシック" panose="020B0600070205080204" pitchFamily="50" charset="-128"/>
                </a:rPr>
                <a:t>　　　　　　　・講座</a:t>
              </a:r>
              <a:r>
                <a:rPr lang="ja-JP" altLang="en-US" b="1" dirty="0">
                  <a:solidFill>
                    <a:srgbClr val="003300"/>
                  </a:solidFill>
                  <a:latin typeface="ＭＳ Ｐゴシック" panose="020B0600070205080204" pitchFamily="50" charset="-128"/>
                  <a:ea typeface="ＭＳ Ｐゴシック" panose="020B0600070205080204" pitchFamily="50" charset="-128"/>
                </a:rPr>
                <a:t>内容・料金等に</a:t>
              </a:r>
              <a:r>
                <a:rPr lang="ja-JP" altLang="en-US" b="1" dirty="0" smtClean="0">
                  <a:solidFill>
                    <a:srgbClr val="003300"/>
                  </a:solidFill>
                  <a:latin typeface="ＭＳ Ｐゴシック" panose="020B0600070205080204" pitchFamily="50" charset="-128"/>
                  <a:ea typeface="ＭＳ Ｐゴシック" panose="020B0600070205080204" pitchFamily="50" charset="-128"/>
                </a:rPr>
                <a:t>ついて</a:t>
              </a:r>
              <a:endParaRPr lang="en-US" altLang="ja-JP" b="1" dirty="0">
                <a:solidFill>
                  <a:srgbClr val="003300"/>
                </a:solidFill>
                <a:latin typeface="ＭＳ Ｐゴシック" panose="020B0600070205080204" pitchFamily="50" charset="-128"/>
                <a:ea typeface="ＭＳ Ｐゴシック" panose="020B0600070205080204" pitchFamily="50" charset="-128"/>
              </a:endParaRPr>
            </a:p>
          </p:txBody>
        </p:sp>
        <p:sp>
          <p:nvSpPr>
            <p:cNvPr id="6" name="正方形/長方形 5"/>
            <p:cNvSpPr/>
            <p:nvPr/>
          </p:nvSpPr>
          <p:spPr>
            <a:xfrm>
              <a:off x="849086" y="2360449"/>
              <a:ext cx="6096000" cy="460457"/>
            </a:xfrm>
            <a:prstGeom prst="rect">
              <a:avLst/>
            </a:prstGeom>
          </p:spPr>
          <p:txBody>
            <a:bodyPr>
              <a:spAutoFit/>
            </a:bodyPr>
            <a:lstStyle/>
            <a:p>
              <a:pPr lvl="0"/>
              <a:r>
                <a:rPr lang="ja-JP" altLang="en-US" sz="2800" b="1" dirty="0" smtClean="0">
                  <a:solidFill>
                    <a:srgbClr val="003300"/>
                  </a:solidFill>
                  <a:latin typeface="ＭＳ Ｐゴシック" panose="020B0600070205080204" pitchFamily="50" charset="-128"/>
                  <a:ea typeface="ＭＳ Ｐゴシック" panose="020B0600070205080204" pitchFamily="50" charset="-128"/>
                </a:rPr>
                <a:t>第３部：大学入試改革について</a:t>
              </a:r>
              <a:endParaRPr lang="en-US" altLang="ja-JP" sz="2800" b="1" dirty="0">
                <a:solidFill>
                  <a:srgbClr val="003300"/>
                </a:solidFill>
                <a:latin typeface="ＭＳ Ｐゴシック" panose="020B0600070205080204" pitchFamily="50" charset="-128"/>
                <a:ea typeface="ＭＳ Ｐゴシック" panose="020B0600070205080204" pitchFamily="50" charset="-128"/>
              </a:endParaRPr>
            </a:p>
          </p:txBody>
        </p:sp>
      </p:grpSp>
      <p:sp>
        <p:nvSpPr>
          <p:cNvPr id="12" name="四角形: 角度付き 7">
            <a:extLst>
              <a:ext uri="{FF2B5EF4-FFF2-40B4-BE49-F238E27FC236}">
                <a16:creationId xmlns:a16="http://schemas.microsoft.com/office/drawing/2014/main" xmlns="" id="{DA299E84-3277-45E4-9BD7-E3F684F769A5}"/>
              </a:ext>
            </a:extLst>
          </p:cNvPr>
          <p:cNvSpPr/>
          <p:nvPr/>
        </p:nvSpPr>
        <p:spPr>
          <a:xfrm>
            <a:off x="2083988" y="235736"/>
            <a:ext cx="6868633"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5000" b="1" dirty="0" smtClean="0"/>
              <a:t>～本日の流れ～</a:t>
            </a:r>
            <a:endParaRPr kumimoji="1" lang="ja-JP" altLang="en-US" sz="5000" b="1" dirty="0"/>
          </a:p>
        </p:txBody>
      </p:sp>
    </p:spTree>
    <p:extLst>
      <p:ext uri="{BB962C8B-B14F-4D97-AF65-F5344CB8AC3E}">
        <p14:creationId xmlns:p14="http://schemas.microsoft.com/office/powerpoint/2010/main" val="2195357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AC18823-004E-4E02-AD06-E1131A8996C8}"/>
              </a:ext>
            </a:extLst>
          </p:cNvPr>
          <p:cNvSpPr/>
          <p:nvPr/>
        </p:nvSpPr>
        <p:spPr>
          <a:xfrm>
            <a:off x="2624077" y="237892"/>
            <a:ext cx="5724644" cy="923330"/>
          </a:xfrm>
          <a:prstGeom prst="rect">
            <a:avLst/>
          </a:prstGeom>
          <a:noFill/>
        </p:spPr>
        <p:txBody>
          <a:bodyPr wrap="none" lIns="91440" tIns="45720" rIns="91440" bIns="45720">
            <a:spAutoFit/>
          </a:bodyPr>
          <a:lstStyle/>
          <a:p>
            <a:pPr algn="ct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冬期講習に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438" b="1863"/>
          <a:stretch/>
        </p:blipFill>
        <p:spPr bwMode="auto">
          <a:xfrm>
            <a:off x="1018904" y="1247134"/>
            <a:ext cx="8294914" cy="429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正方形/長方形 20"/>
          <p:cNvSpPr/>
          <p:nvPr/>
        </p:nvSpPr>
        <p:spPr>
          <a:xfrm>
            <a:off x="3435529" y="5723302"/>
            <a:ext cx="4913192" cy="477054"/>
          </a:xfrm>
          <a:prstGeom prst="rect">
            <a:avLst/>
          </a:prstGeom>
        </p:spPr>
        <p:txBody>
          <a:bodyPr wrap="square">
            <a:spAutoFit/>
          </a:bodyPr>
          <a:lstStyle/>
          <a:p>
            <a:r>
              <a:rPr lang="ja-JP" altLang="en-US" sz="2500" dirty="0" smtClean="0">
                <a:solidFill>
                  <a:schemeClr val="bg1"/>
                </a:solidFill>
                <a:latin typeface="ＤＦＧ太丸ゴシック体" panose="020F0800010101010101" pitchFamily="50" charset="-128"/>
                <a:ea typeface="ＤＦＧ太丸ゴシック体" panose="020F0800010101010101" pitchFamily="50" charset="-128"/>
              </a:rPr>
              <a:t>＊今年度の冬期講習の案内です</a:t>
            </a:r>
            <a:endParaRPr lang="en-US" altLang="ja-JP" sz="2500" dirty="0">
              <a:solidFill>
                <a:schemeClr val="bg1"/>
              </a:solidFill>
              <a:latin typeface="ＤＦＧ太丸ゴシック体" panose="020F0800010101010101" pitchFamily="50" charset="-128"/>
              <a:ea typeface="ＤＦＧ太丸ゴシック体" panose="020F0800010101010101" pitchFamily="50" charset="-128"/>
            </a:endParaRPr>
          </a:p>
        </p:txBody>
      </p:sp>
      <p:sp>
        <p:nvSpPr>
          <p:cNvPr id="6" name="角丸四角形 5"/>
          <p:cNvSpPr/>
          <p:nvPr/>
        </p:nvSpPr>
        <p:spPr>
          <a:xfrm>
            <a:off x="2690948" y="2334646"/>
            <a:ext cx="365759" cy="1062159"/>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2690948" y="4484319"/>
            <a:ext cx="365759" cy="1062159"/>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a:stCxn id="6" idx="3"/>
          </p:cNvCxnSpPr>
          <p:nvPr/>
        </p:nvCxnSpPr>
        <p:spPr>
          <a:xfrm flipV="1">
            <a:off x="3056707" y="2334647"/>
            <a:ext cx="3722916" cy="53107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a:stCxn id="7" idx="3"/>
          </p:cNvCxnSpPr>
          <p:nvPr/>
        </p:nvCxnSpPr>
        <p:spPr>
          <a:xfrm flipV="1">
            <a:off x="3056707" y="2495007"/>
            <a:ext cx="3722916" cy="252039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四角形: 角を丸くする 49">
            <a:extLst>
              <a:ext uri="{FF2B5EF4-FFF2-40B4-BE49-F238E27FC236}">
                <a16:creationId xmlns:a16="http://schemas.microsoft.com/office/drawing/2014/main" xmlns="" id="{910C8761-8C08-4BDD-9827-826609922824}"/>
              </a:ext>
            </a:extLst>
          </p:cNvPr>
          <p:cNvSpPr/>
          <p:nvPr/>
        </p:nvSpPr>
        <p:spPr>
          <a:xfrm>
            <a:off x="6779623" y="1862872"/>
            <a:ext cx="4441371" cy="943548"/>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dirty="0" smtClean="0">
                <a:solidFill>
                  <a:srgbClr val="C00000"/>
                </a:solidFill>
                <a:latin typeface="ＤＦＰ太丸ゴシック体" panose="020F0800010101010101" pitchFamily="50" charset="-128"/>
                <a:ea typeface="ＤＦＰ太丸ゴシック体" panose="020F0800010101010101" pitchFamily="50" charset="-128"/>
              </a:rPr>
              <a:t>特訓授業は３学期の</a:t>
            </a:r>
            <a:endParaRPr kumimoji="1" lang="en-US" altLang="ja-JP" sz="25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500" dirty="0" smtClean="0">
                <a:solidFill>
                  <a:srgbClr val="C00000"/>
                </a:solidFill>
                <a:latin typeface="ＤＦＰ太丸ゴシック体" panose="020F0800010101010101" pitchFamily="50" charset="-128"/>
                <a:ea typeface="ＤＦＰ太丸ゴシック体" panose="020F0800010101010101" pitchFamily="50" charset="-128"/>
              </a:rPr>
              <a:t>先取り授業を行います！</a:t>
            </a:r>
            <a:endParaRPr kumimoji="1" lang="en-US" altLang="ja-JP" sz="25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14" name="四角形: 角を丸くする 49">
            <a:extLst>
              <a:ext uri="{FF2B5EF4-FFF2-40B4-BE49-F238E27FC236}">
                <a16:creationId xmlns:a16="http://schemas.microsoft.com/office/drawing/2014/main" xmlns="" id="{910C8761-8C08-4BDD-9827-826609922824}"/>
              </a:ext>
            </a:extLst>
          </p:cNvPr>
          <p:cNvSpPr/>
          <p:nvPr/>
        </p:nvSpPr>
        <p:spPr>
          <a:xfrm>
            <a:off x="5342706" y="3396805"/>
            <a:ext cx="6609807" cy="1618593"/>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500" dirty="0" smtClean="0">
                <a:solidFill>
                  <a:srgbClr val="C00000"/>
                </a:solidFill>
                <a:latin typeface="ＤＦＰ太丸ゴシック体" panose="020F0800010101010101" pitchFamily="50" charset="-128"/>
                <a:ea typeface="ＤＦＰ太丸ゴシック体" panose="020F0800010101010101" pitchFamily="50" charset="-128"/>
              </a:rPr>
              <a:t>日数の違いは復習する単元量の違いです。</a:t>
            </a:r>
            <a:endParaRPr kumimoji="1" lang="en-US" altLang="ja-JP" sz="25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500" dirty="0" smtClean="0">
                <a:solidFill>
                  <a:srgbClr val="C00000"/>
                </a:solidFill>
                <a:latin typeface="ＤＦＰ太丸ゴシック体" panose="020F0800010101010101" pitchFamily="50" charset="-128"/>
                <a:ea typeface="ＤＦＰ太丸ゴシック体" panose="020F0800010101010101" pitchFamily="50" charset="-128"/>
              </a:rPr>
              <a:t>例：５日間→前学年及び１学期内容の復習</a:t>
            </a:r>
            <a:endParaRPr kumimoji="1" lang="en-US" altLang="ja-JP" sz="2500" dirty="0" smtClean="0">
              <a:solidFill>
                <a:srgbClr val="C00000"/>
              </a:solidFill>
              <a:latin typeface="ＤＦＰ太丸ゴシック体" panose="020F0800010101010101" pitchFamily="50" charset="-128"/>
              <a:ea typeface="ＤＦＰ太丸ゴシック体" panose="020F0800010101010101" pitchFamily="50" charset="-128"/>
            </a:endParaRPr>
          </a:p>
          <a:p>
            <a:pPr algn="ctr"/>
            <a:r>
              <a:rPr kumimoji="1" lang="ja-JP" altLang="en-US" sz="2500" dirty="0" smtClean="0">
                <a:solidFill>
                  <a:srgbClr val="C00000"/>
                </a:solidFill>
                <a:latin typeface="ＤＦＰ太丸ゴシック体" panose="020F0800010101010101" pitchFamily="50" charset="-128"/>
                <a:ea typeface="ＤＦＰ太丸ゴシック体" panose="020F0800010101010101" pitchFamily="50" charset="-128"/>
              </a:rPr>
              <a:t>８日間→上記内容および２学期内容の復習</a:t>
            </a:r>
            <a:endParaRPr kumimoji="1" lang="en-US" altLang="ja-JP" sz="25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18" name="角丸四角形 17"/>
          <p:cNvSpPr/>
          <p:nvPr/>
        </p:nvSpPr>
        <p:spPr>
          <a:xfrm>
            <a:off x="2214773" y="2335107"/>
            <a:ext cx="365759" cy="1062159"/>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2214773" y="4484318"/>
            <a:ext cx="365759" cy="1062159"/>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p:cNvCxnSpPr>
            <a:endCxn id="14" idx="1"/>
          </p:cNvCxnSpPr>
          <p:nvPr/>
        </p:nvCxnSpPr>
        <p:spPr>
          <a:xfrm>
            <a:off x="2397652" y="3415289"/>
            <a:ext cx="2945054" cy="79081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V="1">
            <a:off x="2580532" y="4206102"/>
            <a:ext cx="2762174" cy="80929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8007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AC18823-004E-4E02-AD06-E1131A8996C8}"/>
              </a:ext>
            </a:extLst>
          </p:cNvPr>
          <p:cNvSpPr/>
          <p:nvPr/>
        </p:nvSpPr>
        <p:spPr>
          <a:xfrm>
            <a:off x="2624077" y="237892"/>
            <a:ext cx="5724644" cy="923330"/>
          </a:xfrm>
          <a:prstGeom prst="rect">
            <a:avLst/>
          </a:prstGeom>
          <a:noFill/>
        </p:spPr>
        <p:txBody>
          <a:bodyPr wrap="none" lIns="91440" tIns="45720" rIns="91440" bIns="45720">
            <a:spAutoFit/>
          </a:bodyPr>
          <a:lstStyle/>
          <a:p>
            <a:pPr algn="ct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冬期講習に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grpSp>
        <p:nvGrpSpPr>
          <p:cNvPr id="2" name="グループ化 1"/>
          <p:cNvGrpSpPr/>
          <p:nvPr/>
        </p:nvGrpSpPr>
        <p:grpSpPr>
          <a:xfrm>
            <a:off x="350614" y="1717765"/>
            <a:ext cx="10964100" cy="3291843"/>
            <a:chOff x="507373" y="2076994"/>
            <a:chExt cx="10964100" cy="3291843"/>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077"/>
            <a:stretch/>
          </p:blipFill>
          <p:spPr bwMode="auto">
            <a:xfrm>
              <a:off x="533500" y="2076994"/>
              <a:ext cx="10937973" cy="1319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373" y="3317967"/>
              <a:ext cx="10937973" cy="2050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正方形/長方形 7"/>
          <p:cNvSpPr/>
          <p:nvPr/>
        </p:nvSpPr>
        <p:spPr>
          <a:xfrm>
            <a:off x="2481944" y="5738135"/>
            <a:ext cx="7184570" cy="477054"/>
          </a:xfrm>
          <a:prstGeom prst="rect">
            <a:avLst/>
          </a:prstGeom>
        </p:spPr>
        <p:txBody>
          <a:bodyPr wrap="square">
            <a:spAutoFit/>
          </a:bodyPr>
          <a:lstStyle/>
          <a:p>
            <a:r>
              <a:rPr lang="ja-JP" altLang="en-US" sz="2500" dirty="0" smtClean="0">
                <a:solidFill>
                  <a:schemeClr val="bg1"/>
                </a:solidFill>
                <a:latin typeface="ＤＦＧ太丸ゴシック体" panose="020F0800010101010101" pitchFamily="50" charset="-128"/>
                <a:ea typeface="ＤＦＧ太丸ゴシック体" panose="020F0800010101010101" pitchFamily="50" charset="-128"/>
              </a:rPr>
              <a:t>＊今年度の冬期講習の日程です。ご確認ください。</a:t>
            </a:r>
            <a:endParaRPr lang="en-US" altLang="ja-JP" sz="2500" dirty="0">
              <a:solidFill>
                <a:schemeClr val="bg1"/>
              </a:solidFill>
              <a:latin typeface="ＤＦＧ太丸ゴシック体" panose="020F0800010101010101" pitchFamily="50" charset="-128"/>
              <a:ea typeface="ＤＦＧ太丸ゴシック体" panose="020F0800010101010101" pitchFamily="50" charset="-128"/>
            </a:endParaRPr>
          </a:p>
        </p:txBody>
      </p:sp>
    </p:spTree>
    <p:extLst>
      <p:ext uri="{BB962C8B-B14F-4D97-AF65-F5344CB8AC3E}">
        <p14:creationId xmlns:p14="http://schemas.microsoft.com/office/powerpoint/2010/main" val="36535118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AC18823-004E-4E02-AD06-E1131A8996C8}"/>
              </a:ext>
            </a:extLst>
          </p:cNvPr>
          <p:cNvSpPr/>
          <p:nvPr/>
        </p:nvSpPr>
        <p:spPr>
          <a:xfrm>
            <a:off x="2624077" y="237892"/>
            <a:ext cx="5724644" cy="923330"/>
          </a:xfrm>
          <a:prstGeom prst="rect">
            <a:avLst/>
          </a:prstGeom>
          <a:noFill/>
        </p:spPr>
        <p:txBody>
          <a:bodyPr wrap="none" lIns="91440" tIns="45720" rIns="91440" bIns="45720">
            <a:spAutoFit/>
          </a:bodyPr>
          <a:lstStyle/>
          <a:p>
            <a:pPr algn="ctr"/>
            <a:r>
              <a:rPr lang="ja-JP" altLang="en-US" sz="5400" b="0" cap="none" spc="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冬期講習に</a:t>
            </a: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ついて</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0032" y="2004081"/>
            <a:ext cx="8216539" cy="188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正方形/長方形 3"/>
          <p:cNvSpPr/>
          <p:nvPr/>
        </p:nvSpPr>
        <p:spPr>
          <a:xfrm>
            <a:off x="2913015" y="1321338"/>
            <a:ext cx="6191795" cy="630942"/>
          </a:xfrm>
          <a:prstGeom prst="rect">
            <a:avLst/>
          </a:prstGeom>
        </p:spPr>
        <p:txBody>
          <a:bodyPr wrap="square">
            <a:spAutoFit/>
          </a:bodyPr>
          <a:lstStyle/>
          <a:p>
            <a:r>
              <a:rPr lang="ja-JP" altLang="en-US" sz="3500" dirty="0" smtClean="0">
                <a:solidFill>
                  <a:schemeClr val="accent1">
                    <a:lumMod val="75000"/>
                  </a:schemeClr>
                </a:solidFill>
                <a:latin typeface="ＤＦＧ太丸ゴシック体" panose="020F0800010101010101" pitchFamily="50" charset="-128"/>
                <a:ea typeface="ＤＦＧ太丸ゴシック体" panose="020F0800010101010101" pitchFamily="50" charset="-128"/>
              </a:rPr>
              <a:t>～冬期講習時間割の例～</a:t>
            </a:r>
            <a:endParaRPr lang="en-US" altLang="ja-JP" sz="3500" dirty="0">
              <a:solidFill>
                <a:schemeClr val="accent1">
                  <a:lumMod val="75000"/>
                </a:schemeClr>
              </a:solidFill>
              <a:latin typeface="ＤＦＧ太丸ゴシック体" panose="020F0800010101010101" pitchFamily="50" charset="-128"/>
              <a:ea typeface="ＤＦＧ太丸ゴシック体" panose="020F0800010101010101" pitchFamily="50" charset="-128"/>
            </a:endParaRPr>
          </a:p>
        </p:txBody>
      </p:sp>
      <p:sp>
        <p:nvSpPr>
          <p:cNvPr id="13" name="正方形/長方形 12"/>
          <p:cNvSpPr/>
          <p:nvPr/>
        </p:nvSpPr>
        <p:spPr>
          <a:xfrm>
            <a:off x="4029892" y="4166635"/>
            <a:ext cx="6191795" cy="477054"/>
          </a:xfrm>
          <a:prstGeom prst="rect">
            <a:avLst/>
          </a:prstGeom>
        </p:spPr>
        <p:txBody>
          <a:bodyPr wrap="square">
            <a:spAutoFit/>
          </a:bodyPr>
          <a:lstStyle/>
          <a:p>
            <a:r>
              <a:rPr lang="ja-JP" altLang="en-US" sz="2500" dirty="0" smtClean="0">
                <a:latin typeface="ＤＦＧ太丸ゴシック体" panose="020F0800010101010101" pitchFamily="50" charset="-128"/>
                <a:ea typeface="ＤＦＧ太丸ゴシック体" panose="020F0800010101010101" pitchFamily="50" charset="-128"/>
              </a:rPr>
              <a:t>＊昨年度の冬期講習の時間割です</a:t>
            </a:r>
            <a:endParaRPr lang="en-US" altLang="ja-JP" sz="2500" dirty="0">
              <a:latin typeface="ＤＦＧ太丸ゴシック体" panose="020F0800010101010101" pitchFamily="50" charset="-128"/>
              <a:ea typeface="ＤＦＧ太丸ゴシック体" panose="020F0800010101010101" pitchFamily="50" charset="-128"/>
            </a:endParaRPr>
          </a:p>
        </p:txBody>
      </p:sp>
      <p:grpSp>
        <p:nvGrpSpPr>
          <p:cNvPr id="7" name="グループ化 6"/>
          <p:cNvGrpSpPr/>
          <p:nvPr/>
        </p:nvGrpSpPr>
        <p:grpSpPr>
          <a:xfrm>
            <a:off x="123213" y="1952280"/>
            <a:ext cx="3416819" cy="3403490"/>
            <a:chOff x="248194" y="1952280"/>
            <a:chExt cx="3249202" cy="2883808"/>
          </a:xfrm>
        </p:grpSpPr>
        <p:grpSp>
          <p:nvGrpSpPr>
            <p:cNvPr id="3" name="グループ化 2"/>
            <p:cNvGrpSpPr/>
            <p:nvPr/>
          </p:nvGrpSpPr>
          <p:grpSpPr>
            <a:xfrm>
              <a:off x="354075" y="1952280"/>
              <a:ext cx="3042263" cy="2883808"/>
              <a:chOff x="3750424" y="1583689"/>
              <a:chExt cx="3550331" cy="3358646"/>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0424" y="2127824"/>
                <a:ext cx="3550331" cy="2814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424" y="1583689"/>
                <a:ext cx="3550330" cy="57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角丸四角形 1"/>
            <p:cNvSpPr/>
            <p:nvPr/>
          </p:nvSpPr>
          <p:spPr>
            <a:xfrm>
              <a:off x="248194" y="4111196"/>
              <a:ext cx="3148143" cy="724892"/>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a:endCxn id="6149" idx="1"/>
            </p:cNvCxnSpPr>
            <p:nvPr/>
          </p:nvCxnSpPr>
          <p:spPr>
            <a:xfrm flipV="1">
              <a:off x="1737360" y="2849131"/>
              <a:ext cx="1760036" cy="126206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14" name="Text Box 10"/>
          <p:cNvSpPr txBox="1">
            <a:spLocks noChangeArrowheads="1"/>
          </p:cNvSpPr>
          <p:nvPr/>
        </p:nvSpPr>
        <p:spPr bwMode="auto">
          <a:xfrm>
            <a:off x="1352005" y="5750199"/>
            <a:ext cx="8869682" cy="553998"/>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000" dirty="0" smtClean="0">
                <a:solidFill>
                  <a:srgbClr val="FF0000"/>
                </a:solidFill>
                <a:ea typeface="HGP創英角ｺﾞｼｯｸUB" pitchFamily="50" charset="-128"/>
              </a:rPr>
              <a:t>５教科をローテーションでバランスよく学んでいきます！</a:t>
            </a:r>
            <a:endParaRPr lang="ja-JP" altLang="en-US" sz="3000" dirty="0">
              <a:solidFill>
                <a:srgbClr val="FF0000"/>
              </a:solidFill>
              <a:ea typeface="HGP創英角ｺﾞｼｯｸUB" pitchFamily="50" charset="-128"/>
            </a:endParaRPr>
          </a:p>
        </p:txBody>
      </p:sp>
    </p:spTree>
    <p:extLst>
      <p:ext uri="{BB962C8B-B14F-4D97-AF65-F5344CB8AC3E}">
        <p14:creationId xmlns:p14="http://schemas.microsoft.com/office/powerpoint/2010/main" val="6345967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AC18823-004E-4E02-AD06-E1131A8996C8}"/>
              </a:ext>
            </a:extLst>
          </p:cNvPr>
          <p:cNvSpPr/>
          <p:nvPr/>
        </p:nvSpPr>
        <p:spPr>
          <a:xfrm>
            <a:off x="2995972" y="237892"/>
            <a:ext cx="4980851" cy="923330"/>
          </a:xfrm>
          <a:prstGeom prst="rect">
            <a:avLst/>
          </a:prstGeom>
          <a:noFill/>
        </p:spPr>
        <p:txBody>
          <a:bodyPr wrap="none" lIns="91440" tIns="45720" rIns="91440" bIns="45720">
            <a:spAutoFit/>
          </a:bodyPr>
          <a:lstStyle/>
          <a:p>
            <a:pPr algn="ctr"/>
            <a:r>
              <a:rPr lang="ja-JP" altLang="en-US" sz="5400" b="0" cap="none" spc="0" dirty="0" smtClean="0">
                <a:ln w="0"/>
                <a:solidFill>
                  <a:schemeClr val="bg1"/>
                </a:soli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rPr>
              <a:t>冬期講習の意義</a:t>
            </a:r>
            <a:endParaRPr lang="ja-JP" altLang="en-US" sz="5400" b="0" cap="none" spc="0" dirty="0">
              <a:ln w="0"/>
              <a:solidFill>
                <a:schemeClr val="bg1"/>
              </a:soli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 xmlns:a16="http://schemas.microsoft.com/office/drawing/2014/main" id="{1FB9BC9C-B0ED-4CC5-A7AC-A6FE0D0FF8DC}"/>
              </a:ext>
            </a:extLst>
          </p:cNvPr>
          <p:cNvSpPr txBox="1"/>
          <p:nvPr/>
        </p:nvSpPr>
        <p:spPr>
          <a:xfrm>
            <a:off x="901336" y="1768013"/>
            <a:ext cx="9797144" cy="3016210"/>
          </a:xfrm>
          <a:prstGeom prst="rect">
            <a:avLst/>
          </a:prstGeom>
          <a:noFill/>
        </p:spPr>
        <p:txBody>
          <a:bodyPr wrap="square" rtlCol="0">
            <a:spAutoFit/>
          </a:bodyPr>
          <a:lstStyle/>
          <a:p>
            <a:r>
              <a:rPr kumimoji="1" lang="ja-JP" altLang="en-US" sz="3000" dirty="0" smtClean="0">
                <a:latin typeface="HG丸ｺﾞｼｯｸM-PRO" panose="020F0600000000000000" pitchFamily="50" charset="-128"/>
                <a:ea typeface="HG丸ｺﾞｼｯｸM-PRO" panose="020F0600000000000000" pitchFamily="50" charset="-128"/>
              </a:rPr>
              <a:t>中１・２にとって</a:t>
            </a:r>
            <a:r>
              <a:rPr kumimoji="1" lang="ja-JP" altLang="en-US" sz="3500" b="1" dirty="0" smtClean="0">
                <a:solidFill>
                  <a:srgbClr val="FF0000"/>
                </a:solidFill>
                <a:latin typeface="HG丸ｺﾞｼｯｸM-PRO" panose="020F0600000000000000" pitchFamily="50" charset="-128"/>
                <a:ea typeface="HG丸ｺﾞｼｯｸM-PRO" panose="020F0600000000000000" pitchFamily="50" charset="-128"/>
              </a:rPr>
              <a:t>「</a:t>
            </a:r>
            <a:r>
              <a:rPr kumimoji="1" lang="ja-JP" altLang="en-US" sz="3500" b="1" dirty="0">
                <a:solidFill>
                  <a:srgbClr val="FF0000"/>
                </a:solidFill>
                <a:latin typeface="HG丸ｺﾞｼｯｸM-PRO" panose="020F0600000000000000" pitchFamily="50" charset="-128"/>
                <a:ea typeface="HG丸ｺﾞｼｯｸM-PRO" panose="020F0600000000000000" pitchFamily="50" charset="-128"/>
              </a:rPr>
              <a:t>復習を行うまとまった時間が</a:t>
            </a:r>
            <a:r>
              <a:rPr kumimoji="1" lang="ja-JP" altLang="en-US" sz="3500" b="1" dirty="0" smtClean="0">
                <a:solidFill>
                  <a:srgbClr val="FF0000"/>
                </a:solidFill>
                <a:latin typeface="HG丸ｺﾞｼｯｸM-PRO" panose="020F0600000000000000" pitchFamily="50" charset="-128"/>
                <a:ea typeface="HG丸ｺﾞｼｯｸM-PRO" panose="020F0600000000000000" pitchFamily="50" charset="-128"/>
              </a:rPr>
              <a:t>とれる</a:t>
            </a:r>
            <a:r>
              <a:rPr kumimoji="1" lang="ja-JP" altLang="en-US" sz="3500" b="1" dirty="0">
                <a:solidFill>
                  <a:srgbClr val="FF0000"/>
                </a:solidFill>
                <a:latin typeface="HG丸ｺﾞｼｯｸM-PRO" panose="020F0600000000000000" pitchFamily="50" charset="-128"/>
                <a:ea typeface="HG丸ｺﾞｼｯｸM-PRO" panose="020F0600000000000000" pitchFamily="50" charset="-128"/>
              </a:rPr>
              <a:t>貴重</a:t>
            </a:r>
            <a:r>
              <a:rPr kumimoji="1" lang="ja-JP" altLang="en-US" sz="3500" b="1" dirty="0" smtClean="0">
                <a:solidFill>
                  <a:srgbClr val="FF0000"/>
                </a:solidFill>
                <a:latin typeface="HG丸ｺﾞｼｯｸM-PRO" panose="020F0600000000000000" pitchFamily="50" charset="-128"/>
                <a:ea typeface="HG丸ｺﾞｼｯｸM-PRO" panose="020F0600000000000000" pitchFamily="50" charset="-128"/>
              </a:rPr>
              <a:t>な長期</a:t>
            </a:r>
            <a:r>
              <a:rPr kumimoji="1" lang="ja-JP" altLang="en-US" sz="3500" b="1" dirty="0">
                <a:solidFill>
                  <a:srgbClr val="FF0000"/>
                </a:solidFill>
                <a:latin typeface="HG丸ｺﾞｼｯｸM-PRO" panose="020F0600000000000000" pitchFamily="50" charset="-128"/>
                <a:ea typeface="HG丸ｺﾞｼｯｸM-PRO" panose="020F0600000000000000" pitchFamily="50" charset="-128"/>
              </a:rPr>
              <a:t>休暇」</a:t>
            </a:r>
            <a:r>
              <a:rPr kumimoji="1" lang="ja-JP" altLang="en-US" sz="3000" dirty="0">
                <a:latin typeface="HG丸ｺﾞｼｯｸM-PRO" panose="020F0600000000000000" pitchFamily="50" charset="-128"/>
                <a:ea typeface="HG丸ｺﾞｼｯｸM-PRO" panose="020F0600000000000000" pitchFamily="50" charset="-128"/>
              </a:rPr>
              <a:t>であると言えます。普段は学校があり、さらに学校でも塾でも当該学年の授業がカリキュラムに則って進行しています。</a:t>
            </a:r>
            <a:r>
              <a:rPr kumimoji="1" lang="ja-JP" altLang="en-US" sz="3000" dirty="0" smtClean="0">
                <a:latin typeface="HG丸ｺﾞｼｯｸM-PRO" panose="020F0600000000000000" pitchFamily="50" charset="-128"/>
                <a:ea typeface="HG丸ｺﾞｼｯｸM-PRO" panose="020F0600000000000000" pitchFamily="50" charset="-128"/>
              </a:rPr>
              <a:t>しかし冬休み</a:t>
            </a:r>
            <a:r>
              <a:rPr kumimoji="1" lang="ja-JP" altLang="en-US" sz="3000" dirty="0">
                <a:latin typeface="HG丸ｺﾞｼｯｸM-PRO" panose="020F0600000000000000" pitchFamily="50" charset="-128"/>
                <a:ea typeface="HG丸ｺﾞｼｯｸM-PRO" panose="020F0600000000000000" pitchFamily="50" charset="-128"/>
              </a:rPr>
              <a:t>は、そ</a:t>
            </a:r>
            <a:r>
              <a:rPr lang="ja-JP" altLang="en-US" sz="3000" dirty="0">
                <a:latin typeface="HG丸ｺﾞｼｯｸM-PRO" panose="020F0600000000000000" pitchFamily="50" charset="-128"/>
                <a:ea typeface="HG丸ｺﾞｼｯｸM-PRO" panose="020F0600000000000000" pitchFamily="50" charset="-128"/>
              </a:rPr>
              <a:t>の進行</a:t>
            </a:r>
            <a:r>
              <a:rPr kumimoji="1" lang="ja-JP" altLang="en-US" sz="3000" dirty="0">
                <a:latin typeface="HG丸ｺﾞｼｯｸM-PRO" panose="020F0600000000000000" pitchFamily="50" charset="-128"/>
                <a:ea typeface="HG丸ｺﾞｼｯｸM-PRO" panose="020F0600000000000000" pitchFamily="50" charset="-128"/>
              </a:rPr>
              <a:t>がストップするわけですから</a:t>
            </a:r>
            <a:r>
              <a:rPr kumimoji="1" lang="ja-JP" altLang="en-US" sz="3000" dirty="0" smtClean="0">
                <a:latin typeface="HG丸ｺﾞｼｯｸM-PRO" panose="020F0600000000000000" pitchFamily="50" charset="-128"/>
                <a:ea typeface="HG丸ｺﾞｼｯｸM-PRO" panose="020F0600000000000000" pitchFamily="50" charset="-128"/>
              </a:rPr>
              <a:t>、既習単元の復習</a:t>
            </a:r>
            <a:r>
              <a:rPr kumimoji="1" lang="ja-JP" altLang="en-US" sz="3000" dirty="0">
                <a:latin typeface="HG丸ｺﾞｼｯｸM-PRO" panose="020F0600000000000000" pitchFamily="50" charset="-128"/>
                <a:ea typeface="HG丸ｺﾞｼｯｸM-PRO" panose="020F0600000000000000" pitchFamily="50" charset="-128"/>
              </a:rPr>
              <a:t>に</a:t>
            </a:r>
            <a:r>
              <a:rPr lang="ja-JP" altLang="en-US" sz="3000" dirty="0">
                <a:latin typeface="HG丸ｺﾞｼｯｸM-PRO" panose="020F0600000000000000" pitchFamily="50" charset="-128"/>
                <a:ea typeface="HG丸ｺﾞｼｯｸM-PRO" panose="020F0600000000000000" pitchFamily="50" charset="-128"/>
              </a:rPr>
              <a:t>時間が割けるということになります</a:t>
            </a:r>
            <a:r>
              <a:rPr lang="ja-JP" altLang="en-US" sz="3000" dirty="0" smtClean="0">
                <a:latin typeface="HG丸ｺﾞｼｯｸM-PRO" panose="020F0600000000000000" pitchFamily="50" charset="-128"/>
                <a:ea typeface="HG丸ｺﾞｼｯｸM-PRO" panose="020F0600000000000000" pitchFamily="50" charset="-128"/>
              </a:rPr>
              <a:t>。</a:t>
            </a:r>
            <a:endParaRPr lang="en-US" altLang="ja-JP" sz="3000" dirty="0" smtClean="0">
              <a:latin typeface="HG丸ｺﾞｼｯｸM-PRO" panose="020F0600000000000000" pitchFamily="50" charset="-128"/>
              <a:ea typeface="HG丸ｺﾞｼｯｸM-PRO" panose="020F0600000000000000" pitchFamily="50" charset="-128"/>
            </a:endParaRPr>
          </a:p>
        </p:txBody>
      </p:sp>
      <p:pic>
        <p:nvPicPr>
          <p:cNvPr id="5" name="図 4" descr="いい点の男子イラスト">
            <a:extLst>
              <a:ext uri="{FF2B5EF4-FFF2-40B4-BE49-F238E27FC236}">
                <a16:creationId xmlns="" xmlns:a16="http://schemas.microsoft.com/office/drawing/2014/main" id="{C2418B68-679A-4761-A44E-35443B6FD6F8}"/>
              </a:ext>
            </a:extLst>
          </p:cNvPr>
          <p:cNvPicPr/>
          <p:nvPr/>
        </p:nvPicPr>
        <p:blipFill>
          <a:blip r:embed="rId2" cstate="print"/>
          <a:srcRect/>
          <a:stretch>
            <a:fillRect/>
          </a:stretch>
        </p:blipFill>
        <p:spPr bwMode="auto">
          <a:xfrm>
            <a:off x="9313817" y="4193177"/>
            <a:ext cx="2397199" cy="2083231"/>
          </a:xfrm>
          <a:prstGeom prst="rect">
            <a:avLst/>
          </a:prstGeom>
          <a:noFill/>
          <a:ln w="9525">
            <a:noFill/>
            <a:miter lim="800000"/>
            <a:headEnd/>
            <a:tailEnd/>
          </a:ln>
        </p:spPr>
      </p:pic>
    </p:spTree>
    <p:extLst>
      <p:ext uri="{BB962C8B-B14F-4D97-AF65-F5344CB8AC3E}">
        <p14:creationId xmlns:p14="http://schemas.microsoft.com/office/powerpoint/2010/main" val="13266134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四角形: 角度付き 7">
            <a:extLst>
              <a:ext uri="{FF2B5EF4-FFF2-40B4-BE49-F238E27FC236}">
                <a16:creationId xmlns:a16="http://schemas.microsoft.com/office/drawing/2014/main" xmlns="" id="{DA299E84-3277-45E4-9BD7-E3F684F769A5}"/>
              </a:ext>
            </a:extLst>
          </p:cNvPr>
          <p:cNvSpPr/>
          <p:nvPr/>
        </p:nvSpPr>
        <p:spPr>
          <a:xfrm>
            <a:off x="1737360" y="151981"/>
            <a:ext cx="7576458"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xmlns="" id="{2AC18823-004E-4E02-AD06-E1131A8996C8}"/>
              </a:ext>
            </a:extLst>
          </p:cNvPr>
          <p:cNvSpPr/>
          <p:nvPr/>
        </p:nvSpPr>
        <p:spPr>
          <a:xfrm>
            <a:off x="2970323" y="237892"/>
            <a:ext cx="5032148" cy="923330"/>
          </a:xfrm>
          <a:prstGeom prst="rect">
            <a:avLst/>
          </a:prstGeom>
          <a:noFill/>
        </p:spPr>
        <p:txBody>
          <a:bodyPr wrap="none" lIns="91440" tIns="45720" rIns="91440" bIns="45720">
            <a:spAutoFit/>
          </a:bodyPr>
          <a:lstStyle/>
          <a:p>
            <a:pPr algn="ctr"/>
            <a:r>
              <a:rPr lang="ja-JP" altLang="en-US" sz="5400" b="0" cap="none" spc="0" dirty="0" smtClean="0">
                <a:ln w="0"/>
                <a:solidFill>
                  <a:schemeClr val="bg1"/>
                </a:soli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rPr>
              <a:t>冬期講習の意義</a:t>
            </a:r>
            <a:endParaRPr lang="ja-JP" altLang="en-US" sz="5400" b="0" cap="none" spc="0" dirty="0">
              <a:ln w="0"/>
              <a:solidFill>
                <a:schemeClr val="bg1"/>
              </a:solidFill>
              <a:effectLst>
                <a:reflection blurRad="6350" stA="53000" endA="300" endPos="35500" dir="5400000" sy="-90000" algn="bl" rotWithShape="0"/>
              </a:effectLst>
              <a:latin typeface="HGP創英角ｺﾞｼｯｸUB" panose="020B0900000000000000" pitchFamily="50" charset="-128"/>
              <a:ea typeface="HGP創英角ｺﾞｼｯｸUB" panose="020B0900000000000000" pitchFamily="50" charset="-128"/>
            </a:endParaRPr>
          </a:p>
        </p:txBody>
      </p:sp>
      <p:grpSp>
        <p:nvGrpSpPr>
          <p:cNvPr id="12" name="グループ化 11"/>
          <p:cNvGrpSpPr/>
          <p:nvPr/>
        </p:nvGrpSpPr>
        <p:grpSpPr>
          <a:xfrm>
            <a:off x="1368760" y="1585744"/>
            <a:ext cx="8477700" cy="3909849"/>
            <a:chOff x="244551" y="1474076"/>
            <a:chExt cx="8477700" cy="3909849"/>
          </a:xfrm>
        </p:grpSpPr>
        <p:sp>
          <p:nvSpPr>
            <p:cNvPr id="13" name="四角形: 角度付き 2">
              <a:extLst>
                <a:ext uri="{FF2B5EF4-FFF2-40B4-BE49-F238E27FC236}">
                  <a16:creationId xmlns="" xmlns:a16="http://schemas.microsoft.com/office/drawing/2014/main" id="{A1E42497-BE9B-4FBA-BE2A-6C496F06A146}"/>
                </a:ext>
              </a:extLst>
            </p:cNvPr>
            <p:cNvSpPr/>
            <p:nvPr/>
          </p:nvSpPr>
          <p:spPr>
            <a:xfrm>
              <a:off x="244551" y="1784807"/>
              <a:ext cx="4072270" cy="3592027"/>
            </a:xfrm>
            <a:prstGeom prst="bevel">
              <a:avLst>
                <a:gd name="adj" fmla="val 2386"/>
              </a:avLst>
            </a:prstGeom>
            <a:gradFill>
              <a:gsLst>
                <a:gs pos="0">
                  <a:schemeClr val="accent2">
                    <a:lumMod val="40000"/>
                    <a:lumOff val="60000"/>
                  </a:schemeClr>
                </a:gs>
                <a:gs pos="38000">
                  <a:schemeClr val="accent2">
                    <a:lumMod val="40000"/>
                    <a:lumOff val="60000"/>
                  </a:schemeClr>
                </a:gs>
                <a:gs pos="94000">
                  <a:schemeClr val="accent2">
                    <a:lumMod val="60000"/>
                    <a:lumOff val="40000"/>
                  </a:schemeClr>
                </a:gs>
                <a:gs pos="100000">
                  <a:schemeClr val="accent1">
                    <a:lumMod val="30000"/>
                    <a:lumOff val="70000"/>
                  </a:schemeClr>
                </a:gs>
              </a:gsLst>
              <a:lin ang="5400000" scaled="1"/>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Rectangle 5">
              <a:extLst>
                <a:ext uri="{FF2B5EF4-FFF2-40B4-BE49-F238E27FC236}">
                  <a16:creationId xmlns="" xmlns:a16="http://schemas.microsoft.com/office/drawing/2014/main" id="{FBC3269C-E26F-44F6-96D7-28F7657CA220}"/>
                </a:ext>
              </a:extLst>
            </p:cNvPr>
            <p:cNvSpPr>
              <a:spLocks noChangeArrowheads="1"/>
            </p:cNvSpPr>
            <p:nvPr/>
          </p:nvSpPr>
          <p:spPr bwMode="auto">
            <a:xfrm>
              <a:off x="880153" y="1481166"/>
              <a:ext cx="2630941" cy="671080"/>
            </a:xfrm>
            <a:prstGeom prst="rect">
              <a:avLst/>
            </a:prstGeom>
            <a:solidFill>
              <a:srgbClr val="FFFFCC"/>
            </a:solidFill>
            <a:ln w="38100">
              <a:solidFill>
                <a:srgbClr val="FF6699"/>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400" dirty="0">
                  <a:solidFill>
                    <a:srgbClr val="FF0000"/>
                  </a:solidFill>
                  <a:latin typeface="HGPｺﾞｼｯｸM" panose="020B0600000000000000" pitchFamily="50" charset="-128"/>
                  <a:ea typeface="HGPｺﾞｼｯｸM" panose="020B0600000000000000" pitchFamily="50" charset="-128"/>
                </a:rPr>
                <a:t>通常授業</a:t>
              </a:r>
            </a:p>
          </p:txBody>
        </p:sp>
        <p:sp>
          <p:nvSpPr>
            <p:cNvPr id="15" name="四角形: 角度付き 4">
              <a:extLst>
                <a:ext uri="{FF2B5EF4-FFF2-40B4-BE49-F238E27FC236}">
                  <a16:creationId xmlns="" xmlns:a16="http://schemas.microsoft.com/office/drawing/2014/main" id="{54F48371-8122-44CD-8FE1-83F245FB271E}"/>
                </a:ext>
              </a:extLst>
            </p:cNvPr>
            <p:cNvSpPr/>
            <p:nvPr/>
          </p:nvSpPr>
          <p:spPr>
            <a:xfrm>
              <a:off x="4649981" y="1777717"/>
              <a:ext cx="4072270" cy="3606208"/>
            </a:xfrm>
            <a:prstGeom prst="bevel">
              <a:avLst>
                <a:gd name="adj" fmla="val 2386"/>
              </a:avLst>
            </a:prstGeom>
            <a:gradFill>
              <a:gsLst>
                <a:gs pos="0">
                  <a:schemeClr val="accent2">
                    <a:lumMod val="40000"/>
                    <a:lumOff val="60000"/>
                  </a:schemeClr>
                </a:gs>
                <a:gs pos="38000">
                  <a:schemeClr val="accent2">
                    <a:lumMod val="40000"/>
                    <a:lumOff val="60000"/>
                  </a:schemeClr>
                </a:gs>
                <a:gs pos="94000">
                  <a:schemeClr val="accent2">
                    <a:lumMod val="60000"/>
                    <a:lumOff val="40000"/>
                  </a:schemeClr>
                </a:gs>
                <a:gs pos="100000">
                  <a:schemeClr val="accent1">
                    <a:lumMod val="30000"/>
                    <a:lumOff val="70000"/>
                  </a:schemeClr>
                </a:gs>
              </a:gsLst>
              <a:lin ang="5400000" scaled="1"/>
            </a:gra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Rectangle 5">
              <a:extLst>
                <a:ext uri="{FF2B5EF4-FFF2-40B4-BE49-F238E27FC236}">
                  <a16:creationId xmlns="" xmlns:a16="http://schemas.microsoft.com/office/drawing/2014/main" id="{EC341BC2-F3B3-4ED3-93E7-6A81DD288632}"/>
                </a:ext>
              </a:extLst>
            </p:cNvPr>
            <p:cNvSpPr>
              <a:spLocks noChangeArrowheads="1"/>
            </p:cNvSpPr>
            <p:nvPr/>
          </p:nvSpPr>
          <p:spPr bwMode="auto">
            <a:xfrm>
              <a:off x="5285583" y="1474076"/>
              <a:ext cx="2630941" cy="671080"/>
            </a:xfrm>
            <a:prstGeom prst="rect">
              <a:avLst/>
            </a:prstGeom>
            <a:solidFill>
              <a:srgbClr val="FFFFCC"/>
            </a:solidFill>
            <a:ln w="38100">
              <a:solidFill>
                <a:srgbClr val="FF6699"/>
              </a:solidFill>
              <a:miter lim="800000"/>
              <a:headEnd/>
              <a:tailEnd/>
            </a:ln>
          </p:spPr>
          <p:txBody>
            <a:bodyPr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eaLnBrk="1" hangingPunct="1">
                <a:buFontTx/>
                <a:buNone/>
              </a:pPr>
              <a:r>
                <a:rPr lang="ja-JP" altLang="en-US" sz="2400" dirty="0">
                  <a:solidFill>
                    <a:srgbClr val="FF0000"/>
                  </a:solidFill>
                  <a:latin typeface="HGPｺﾞｼｯｸM" panose="020B0600000000000000" pitchFamily="50" charset="-128"/>
                  <a:ea typeface="HGPｺﾞｼｯｸM" panose="020B0600000000000000" pitchFamily="50" charset="-128"/>
                </a:rPr>
                <a:t>冬期</a:t>
              </a:r>
              <a:r>
                <a:rPr lang="ja-JP" altLang="en-US" sz="2400" dirty="0" smtClean="0">
                  <a:solidFill>
                    <a:srgbClr val="FF0000"/>
                  </a:solidFill>
                  <a:latin typeface="HGPｺﾞｼｯｸM" panose="020B0600000000000000" pitchFamily="50" charset="-128"/>
                  <a:ea typeface="HGPｺﾞｼｯｸM" panose="020B0600000000000000" pitchFamily="50" charset="-128"/>
                </a:rPr>
                <a:t>講習</a:t>
              </a:r>
              <a:endParaRPr lang="ja-JP" altLang="en-US" sz="2400" dirty="0">
                <a:solidFill>
                  <a:srgbClr val="FF0000"/>
                </a:solidFill>
                <a:latin typeface="HGPｺﾞｼｯｸM" panose="020B0600000000000000" pitchFamily="50" charset="-128"/>
                <a:ea typeface="HGPｺﾞｼｯｸM" panose="020B0600000000000000" pitchFamily="50" charset="-128"/>
              </a:endParaRPr>
            </a:p>
          </p:txBody>
        </p:sp>
        <p:sp>
          <p:nvSpPr>
            <p:cNvPr id="17" name="サブタイトル 5">
              <a:extLst>
                <a:ext uri="{FF2B5EF4-FFF2-40B4-BE49-F238E27FC236}">
                  <a16:creationId xmlns="" xmlns:a16="http://schemas.microsoft.com/office/drawing/2014/main" id="{CF1F8001-D7EE-4E90-A23C-F86133798FA3}"/>
                </a:ext>
              </a:extLst>
            </p:cNvPr>
            <p:cNvSpPr txBox="1">
              <a:spLocks/>
            </p:cNvSpPr>
            <p:nvPr/>
          </p:nvSpPr>
          <p:spPr>
            <a:xfrm>
              <a:off x="421749" y="2565452"/>
              <a:ext cx="3693052" cy="259134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lnSpc>
                  <a:spcPct val="100000"/>
                </a:lnSpc>
                <a:buNone/>
              </a:pPr>
              <a:r>
                <a:rPr lang="ja-JP" altLang="en-US" sz="2600" dirty="0">
                  <a:solidFill>
                    <a:srgbClr val="003300"/>
                  </a:solidFill>
                  <a:latin typeface="HG丸ｺﾞｼｯｸM-PRO" panose="020F0600000000000000" pitchFamily="50" charset="-128"/>
                  <a:ea typeface="HG丸ｺﾞｼｯｸM-PRO" panose="020F0600000000000000" pitchFamily="50" charset="-128"/>
                </a:rPr>
                <a:t>新しい学習単元の学習</a:t>
              </a:r>
              <a:endParaRPr lang="en-US" altLang="ja-JP" sz="2600" dirty="0">
                <a:solidFill>
                  <a:srgbClr val="003300"/>
                </a:solidFill>
                <a:latin typeface="HG丸ｺﾞｼｯｸM-PRO" panose="020F0600000000000000" pitchFamily="50" charset="-128"/>
                <a:ea typeface="HG丸ｺﾞｼｯｸM-PRO" panose="020F0600000000000000" pitchFamily="50" charset="-128"/>
              </a:endParaRPr>
            </a:p>
            <a:p>
              <a:pPr marL="0" indent="0">
                <a:lnSpc>
                  <a:spcPct val="100000"/>
                </a:lnSpc>
                <a:buNone/>
              </a:pPr>
              <a:r>
                <a:rPr lang="ja-JP" altLang="en-US" sz="1800" dirty="0">
                  <a:solidFill>
                    <a:srgbClr val="0033CC"/>
                  </a:solidFill>
                  <a:latin typeface="HG丸ｺﾞｼｯｸM-PRO" panose="020F0600000000000000" pitchFamily="50" charset="-128"/>
                  <a:ea typeface="HG丸ｺﾞｼｯｸM-PRO" panose="020F0600000000000000" pitchFamily="50" charset="-128"/>
                </a:rPr>
                <a:t>学校進度に合わせているわけではありませんが、学校準拠の、教科書に沿った内容での授業が行われます。</a:t>
              </a:r>
              <a:endParaRPr lang="en-US" altLang="ja-JP" sz="1800" dirty="0">
                <a:solidFill>
                  <a:srgbClr val="0033CC"/>
                </a:solidFill>
                <a:latin typeface="HG丸ｺﾞｼｯｸM-PRO" panose="020F0600000000000000" pitchFamily="50" charset="-128"/>
                <a:ea typeface="HG丸ｺﾞｼｯｸM-PRO" panose="020F0600000000000000" pitchFamily="50" charset="-128"/>
              </a:endParaRPr>
            </a:p>
            <a:p>
              <a:pPr marL="0" indent="0" algn="ctr">
                <a:lnSpc>
                  <a:spcPct val="100000"/>
                </a:lnSpc>
                <a:buNone/>
              </a:pPr>
              <a:r>
                <a:rPr lang="ja-JP" altLang="en-US" b="1" u="sng" dirty="0">
                  <a:solidFill>
                    <a:srgbClr val="7030A0"/>
                  </a:solidFill>
                  <a:latin typeface="HG丸ｺﾞｼｯｸM-PRO" panose="020F0600000000000000" pitchFamily="50" charset="-128"/>
                  <a:ea typeface="HG丸ｺﾞｼｯｸM-PRO" panose="020F0600000000000000" pitchFamily="50" charset="-128"/>
                </a:rPr>
                <a:t>レベル：基本～標準</a:t>
              </a:r>
            </a:p>
          </p:txBody>
        </p:sp>
        <p:sp>
          <p:nvSpPr>
            <p:cNvPr id="18" name="サブタイトル 5">
              <a:extLst>
                <a:ext uri="{FF2B5EF4-FFF2-40B4-BE49-F238E27FC236}">
                  <a16:creationId xmlns="" xmlns:a16="http://schemas.microsoft.com/office/drawing/2014/main" id="{3E66F923-0550-4F3E-8733-1DEB5CC0CC91}"/>
                </a:ext>
              </a:extLst>
            </p:cNvPr>
            <p:cNvSpPr txBox="1">
              <a:spLocks/>
            </p:cNvSpPr>
            <p:nvPr/>
          </p:nvSpPr>
          <p:spPr>
            <a:xfrm>
              <a:off x="4835389" y="2565452"/>
              <a:ext cx="3693052" cy="2591340"/>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lgn="ctr">
                <a:lnSpc>
                  <a:spcPct val="100000"/>
                </a:lnSpc>
                <a:buNone/>
              </a:pPr>
              <a:r>
                <a:rPr lang="ja-JP" altLang="en-US" sz="2600" dirty="0">
                  <a:solidFill>
                    <a:srgbClr val="003300"/>
                  </a:solidFill>
                  <a:latin typeface="HG丸ｺﾞｼｯｸM-PRO" panose="020F0600000000000000" pitchFamily="50" charset="-128"/>
                  <a:ea typeface="HG丸ｺﾞｼｯｸM-PRO" panose="020F0600000000000000" pitchFamily="50" charset="-128"/>
                </a:rPr>
                <a:t>既習単元の復習・定着</a:t>
              </a:r>
              <a:endParaRPr lang="en-US" altLang="ja-JP" sz="2600" dirty="0">
                <a:solidFill>
                  <a:srgbClr val="003300"/>
                </a:solidFill>
                <a:latin typeface="HG丸ｺﾞｼｯｸM-PRO" panose="020F0600000000000000" pitchFamily="50" charset="-128"/>
                <a:ea typeface="HG丸ｺﾞｼｯｸM-PRO" panose="020F0600000000000000" pitchFamily="50" charset="-128"/>
              </a:endParaRPr>
            </a:p>
            <a:p>
              <a:pPr marL="0" indent="0">
                <a:lnSpc>
                  <a:spcPct val="100000"/>
                </a:lnSpc>
                <a:buNone/>
              </a:pPr>
              <a:r>
                <a:rPr lang="ja-JP" altLang="en-US" sz="1800" dirty="0">
                  <a:solidFill>
                    <a:srgbClr val="0033CC"/>
                  </a:solidFill>
                  <a:latin typeface="HG丸ｺﾞｼｯｸM-PRO" panose="020F0600000000000000" pitchFamily="50" charset="-128"/>
                  <a:ea typeface="HG丸ｺﾞｼｯｸM-PRO" panose="020F0600000000000000" pitchFamily="50" charset="-128"/>
                </a:rPr>
                <a:t>入試を見据え、それぞれの段階で必要とされる学力を身につけるための、より実戦的な内容の授業が行われます。</a:t>
              </a:r>
              <a:endParaRPr lang="en-US" altLang="ja-JP" sz="1800" dirty="0">
                <a:solidFill>
                  <a:srgbClr val="0033CC"/>
                </a:solidFill>
                <a:latin typeface="HG丸ｺﾞｼｯｸM-PRO" panose="020F0600000000000000" pitchFamily="50" charset="-128"/>
                <a:ea typeface="HG丸ｺﾞｼｯｸM-PRO" panose="020F0600000000000000" pitchFamily="50" charset="-128"/>
              </a:endParaRPr>
            </a:p>
            <a:p>
              <a:pPr marL="0" indent="0" algn="ctr">
                <a:lnSpc>
                  <a:spcPct val="100000"/>
                </a:lnSpc>
                <a:buNone/>
              </a:pPr>
              <a:r>
                <a:rPr lang="ja-JP" altLang="en-US" b="1" u="sng" dirty="0">
                  <a:solidFill>
                    <a:srgbClr val="7030A0"/>
                  </a:solidFill>
                  <a:latin typeface="HG丸ｺﾞｼｯｸM-PRO" panose="020F0600000000000000" pitchFamily="50" charset="-128"/>
                  <a:ea typeface="HG丸ｺﾞｼｯｸM-PRO" panose="020F0600000000000000" pitchFamily="50" charset="-128"/>
                </a:rPr>
                <a:t>レベル：標準～応用</a:t>
              </a:r>
            </a:p>
          </p:txBody>
        </p:sp>
      </p:grpSp>
      <p:sp>
        <p:nvSpPr>
          <p:cNvPr id="21" name="Text Box 10"/>
          <p:cNvSpPr txBox="1">
            <a:spLocks noChangeArrowheads="1"/>
          </p:cNvSpPr>
          <p:nvPr/>
        </p:nvSpPr>
        <p:spPr bwMode="auto">
          <a:xfrm>
            <a:off x="1365049" y="5726615"/>
            <a:ext cx="9555481" cy="553998"/>
          </a:xfrm>
          <a:prstGeom prst="rect">
            <a:avLst/>
          </a:prstGeom>
          <a:solidFill>
            <a:srgbClr val="FFFF00"/>
          </a:solidFill>
          <a:ln>
            <a:noFill/>
          </a:ln>
          <a:effectLst/>
          <a:extLst/>
        </p:spPr>
        <p:txBody>
          <a:bodyPr wrap="square">
            <a:spAutoFit/>
          </a:bodyPr>
          <a:lstStyle>
            <a:lvl1pPr eaLnBrk="0" hangingPunct="0">
              <a:defRPr kumimoji="1">
                <a:solidFill>
                  <a:schemeClr val="tx1"/>
                </a:solidFill>
                <a:latin typeface="Times New Roman" pitchFamily="18" charset="0"/>
                <a:ea typeface="ＭＳ Ｐゴシック" pitchFamily="50" charset="-128"/>
              </a:defRPr>
            </a:lvl1pPr>
            <a:lvl2pPr marL="742950" indent="-285750" eaLnBrk="0" hangingPunct="0">
              <a:defRPr kumimoji="1">
                <a:solidFill>
                  <a:schemeClr val="tx1"/>
                </a:solidFill>
                <a:latin typeface="Times New Roman" pitchFamily="18" charset="0"/>
                <a:ea typeface="ＭＳ Ｐゴシック" pitchFamily="50" charset="-128"/>
              </a:defRPr>
            </a:lvl2pPr>
            <a:lvl3pPr marL="1143000" indent="-228600" eaLnBrk="0" hangingPunct="0">
              <a:defRPr kumimoji="1">
                <a:solidFill>
                  <a:schemeClr val="tx1"/>
                </a:solidFill>
                <a:latin typeface="Times New Roman" pitchFamily="18" charset="0"/>
                <a:ea typeface="ＭＳ Ｐゴシック" pitchFamily="50" charset="-128"/>
              </a:defRPr>
            </a:lvl3pPr>
            <a:lvl4pPr marL="1600200" indent="-228600" eaLnBrk="0" hangingPunct="0">
              <a:defRPr kumimoji="1">
                <a:solidFill>
                  <a:schemeClr val="tx1"/>
                </a:solidFill>
                <a:latin typeface="Times New Roman" pitchFamily="18" charset="0"/>
                <a:ea typeface="ＭＳ Ｐゴシック" pitchFamily="50" charset="-128"/>
              </a:defRPr>
            </a:lvl4pPr>
            <a:lvl5pPr marL="2057400" indent="-228600" eaLnBrk="0" hangingPunct="0">
              <a:defRPr kumimoji="1">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Times New Roman" pitchFamily="18" charset="0"/>
                <a:ea typeface="ＭＳ Ｐゴシック" pitchFamily="50" charset="-128"/>
              </a:defRPr>
            </a:lvl9pPr>
          </a:lstStyle>
          <a:p>
            <a:pPr eaLnBrk="1" hangingPunct="1">
              <a:spcBef>
                <a:spcPct val="50000"/>
              </a:spcBef>
            </a:pPr>
            <a:r>
              <a:rPr lang="ja-JP" altLang="en-US" sz="3000" dirty="0" smtClean="0">
                <a:solidFill>
                  <a:srgbClr val="FF0000"/>
                </a:solidFill>
                <a:ea typeface="HGP創英角ｺﾞｼｯｸUB" pitchFamily="50" charset="-128"/>
              </a:rPr>
              <a:t>予習授業でさらに３学期のスムーズな学習も促します！</a:t>
            </a:r>
            <a:endParaRPr lang="ja-JP" altLang="en-US" sz="3000" dirty="0">
              <a:solidFill>
                <a:srgbClr val="FF0000"/>
              </a:solidFill>
              <a:ea typeface="HGP創英角ｺﾞｼｯｸUB" pitchFamily="50" charset="-128"/>
            </a:endParaRPr>
          </a:p>
        </p:txBody>
      </p:sp>
    </p:spTree>
    <p:extLst>
      <p:ext uri="{BB962C8B-B14F-4D97-AF65-F5344CB8AC3E}">
        <p14:creationId xmlns:p14="http://schemas.microsoft.com/office/powerpoint/2010/main" val="18123186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a:extLst>
              <a:ext uri="{FF2B5EF4-FFF2-40B4-BE49-F238E27FC236}">
                <a16:creationId xmlns:a16="http://schemas.microsoft.com/office/drawing/2014/main" xmlns="" id="{184AB3EF-4E14-4983-B3BE-07A4A1D1E072}"/>
              </a:ext>
            </a:extLst>
          </p:cNvPr>
          <p:cNvSpPr txBox="1">
            <a:spLocks noChangeArrowheads="1"/>
          </p:cNvSpPr>
          <p:nvPr/>
        </p:nvSpPr>
        <p:spPr bwMode="auto">
          <a:xfrm>
            <a:off x="331333" y="2128660"/>
            <a:ext cx="934824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1pPr>
            <a:lvl2pPr marL="742950" indent="-285750">
              <a:spcBef>
                <a:spcPct val="20000"/>
              </a:spcBef>
              <a:buChar char="–"/>
              <a:defRPr kumimoji="1" sz="28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2pPr>
            <a:lvl3pPr marL="1143000" indent="-228600">
              <a:spcBef>
                <a:spcPct val="20000"/>
              </a:spcBef>
              <a:buChar char="•"/>
              <a:defRPr kumimoji="1" sz="24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3pPr>
            <a:lvl4pPr marL="16002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4pPr>
            <a:lvl5pPr marL="2057400" indent="-228600">
              <a:spcBef>
                <a:spcPct val="20000"/>
              </a:spcBef>
              <a:buChar char="»"/>
              <a:defRPr kumimoji="1" sz="20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5pPr>
            <a:lvl6pPr marL="25146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6pPr>
            <a:lvl7pPr marL="29718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7pPr>
            <a:lvl8pPr marL="34290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8pPr>
            <a:lvl9pPr marL="3886200" indent="-228600" eaLnBrk="0" fontAlgn="base" hangingPunct="0">
              <a:spcBef>
                <a:spcPct val="20000"/>
              </a:spcBef>
              <a:spcAft>
                <a:spcPct val="0"/>
              </a:spcAft>
              <a:buChar char="»"/>
              <a:defRPr kumimoji="1" sz="2000">
                <a:solidFill>
                  <a:schemeClr val="tx1"/>
                </a:solidFill>
                <a:latin typeface="Segoe UI" panose="020B0502040204020203" pitchFamily="34" charset="0"/>
                <a:ea typeface="メイリオ" panose="020B0604030504040204" pitchFamily="50" charset="-128"/>
                <a:cs typeface="メイリオ" panose="020B0604030504040204" pitchFamily="50" charset="-128"/>
              </a:defRPr>
            </a:lvl9pPr>
          </a:lstStyle>
          <a:p>
            <a:pPr algn="ctr" eaLnBrk="1" hangingPunct="1">
              <a:spcBef>
                <a:spcPct val="50000"/>
              </a:spcBef>
              <a:buFontTx/>
              <a:buNone/>
            </a:pPr>
            <a:r>
              <a:rPr lang="ja-JP" altLang="en-US" sz="2800" dirty="0">
                <a:latin typeface="Arial" panose="020B0604020202020204" pitchFamily="34" charset="0"/>
                <a:ea typeface="HGS創英角ｺﾞｼｯｸUB" panose="020B0900000000000000" pitchFamily="50" charset="-128"/>
              </a:rPr>
              <a:t>本日はありがとうございました</a:t>
            </a:r>
            <a:r>
              <a:rPr lang="ja-JP" altLang="en-US" sz="2800" dirty="0" smtClean="0">
                <a:latin typeface="Arial" panose="020B0604020202020204" pitchFamily="34" charset="0"/>
                <a:ea typeface="HGS創英角ｺﾞｼｯｸUB" panose="020B0900000000000000" pitchFamily="50" charset="-128"/>
              </a:rPr>
              <a:t>。</a:t>
            </a:r>
            <a:endParaRPr lang="en-US" altLang="ja-JP" sz="2800" dirty="0">
              <a:latin typeface="Arial" panose="020B0604020202020204" pitchFamily="34" charset="0"/>
              <a:ea typeface="HGS創英角ｺﾞｼｯｸUB" panose="020B0900000000000000" pitchFamily="50" charset="-128"/>
            </a:endParaRPr>
          </a:p>
          <a:p>
            <a:pPr algn="ctr" eaLnBrk="1" hangingPunct="1">
              <a:spcBef>
                <a:spcPct val="50000"/>
              </a:spcBef>
              <a:buFontTx/>
              <a:buNone/>
            </a:pPr>
            <a:r>
              <a:rPr lang="ja-JP" altLang="en-US" sz="2800" dirty="0" smtClean="0">
                <a:latin typeface="Arial" panose="020B0604020202020204" pitchFamily="34" charset="0"/>
                <a:ea typeface="HGS創英角ｺﾞｼｯｸUB" panose="020B0900000000000000" pitchFamily="50" charset="-128"/>
              </a:rPr>
              <a:t>全教研</a:t>
            </a:r>
            <a:r>
              <a:rPr lang="ja-JP" altLang="en-US" sz="2800" dirty="0">
                <a:latin typeface="Arial" panose="020B0604020202020204" pitchFamily="34" charset="0"/>
                <a:ea typeface="HGS創英角ｺﾞｼｯｸUB" panose="020B0900000000000000" pitchFamily="50" charset="-128"/>
              </a:rPr>
              <a:t>は、お子さま方の将来</a:t>
            </a:r>
            <a:r>
              <a:rPr lang="ja-JP" altLang="en-US" sz="2800" dirty="0" smtClean="0">
                <a:latin typeface="Arial" panose="020B0604020202020204" pitchFamily="34" charset="0"/>
                <a:ea typeface="HGS創英角ｺﾞｼｯｸUB" panose="020B0900000000000000" pitchFamily="50" charset="-128"/>
              </a:rPr>
              <a:t>を真剣</a:t>
            </a:r>
            <a:r>
              <a:rPr lang="ja-JP" altLang="en-US" sz="2800" dirty="0">
                <a:latin typeface="Arial" panose="020B0604020202020204" pitchFamily="34" charset="0"/>
                <a:ea typeface="HGS創英角ｺﾞｼｯｸUB" panose="020B0900000000000000" pitchFamily="50" charset="-128"/>
              </a:rPr>
              <a:t>に考え</a:t>
            </a:r>
            <a:r>
              <a:rPr lang="ja-JP" altLang="en-US" sz="2800" dirty="0" smtClean="0">
                <a:latin typeface="Arial" panose="020B0604020202020204" pitchFamily="34" charset="0"/>
                <a:ea typeface="HGS創英角ｺﾞｼｯｸUB" panose="020B0900000000000000" pitchFamily="50" charset="-128"/>
              </a:rPr>
              <a:t>、</a:t>
            </a:r>
            <a:endParaRPr lang="en-US" altLang="ja-JP" sz="2800" dirty="0" smtClean="0">
              <a:latin typeface="Arial" panose="020B0604020202020204" pitchFamily="34" charset="0"/>
              <a:ea typeface="HGS創英角ｺﾞｼｯｸUB" panose="020B0900000000000000" pitchFamily="50" charset="-128"/>
            </a:endParaRPr>
          </a:p>
          <a:p>
            <a:pPr algn="ctr" eaLnBrk="1" hangingPunct="1">
              <a:spcBef>
                <a:spcPct val="50000"/>
              </a:spcBef>
              <a:buFontTx/>
              <a:buNone/>
            </a:pPr>
            <a:r>
              <a:rPr lang="ja-JP" altLang="en-US" sz="2800" dirty="0" smtClean="0">
                <a:latin typeface="Arial" panose="020B0604020202020204" pitchFamily="34" charset="0"/>
                <a:ea typeface="HGS創英角ｺﾞｼｯｸUB" panose="020B0900000000000000" pitchFamily="50" charset="-128"/>
              </a:rPr>
              <a:t>育んで</a:t>
            </a:r>
            <a:r>
              <a:rPr lang="ja-JP" altLang="en-US" sz="2800" dirty="0">
                <a:latin typeface="Arial" panose="020B0604020202020204" pitchFamily="34" charset="0"/>
                <a:ea typeface="HGS創英角ｺﾞｼｯｸUB" panose="020B0900000000000000" pitchFamily="50" charset="-128"/>
              </a:rPr>
              <a:t>まいります</a:t>
            </a:r>
            <a:r>
              <a:rPr lang="ja-JP" altLang="en-US" sz="2800" dirty="0" smtClean="0">
                <a:latin typeface="Arial" panose="020B0604020202020204" pitchFamily="34" charset="0"/>
                <a:ea typeface="HGS創英角ｺﾞｼｯｸUB" panose="020B0900000000000000" pitchFamily="50" charset="-128"/>
              </a:rPr>
              <a:t>。今後</a:t>
            </a:r>
            <a:r>
              <a:rPr lang="ja-JP" altLang="en-US" sz="2800" dirty="0">
                <a:latin typeface="Arial" panose="020B0604020202020204" pitchFamily="34" charset="0"/>
                <a:ea typeface="HGS創英角ｺﾞｼｯｸUB" panose="020B0900000000000000" pitchFamily="50" charset="-128"/>
              </a:rPr>
              <a:t>とも宜しくお願い致します。</a:t>
            </a:r>
            <a:endParaRPr lang="en-US" altLang="ja-JP" sz="2800" dirty="0">
              <a:latin typeface="Arial" panose="020B0604020202020204" pitchFamily="34" charset="0"/>
              <a:ea typeface="HGS創英角ｺﾞｼｯｸUB" panose="020B0900000000000000" pitchFamily="50" charset="-128"/>
            </a:endParaRPr>
          </a:p>
        </p:txBody>
      </p:sp>
      <p:pic>
        <p:nvPicPr>
          <p:cNvPr id="6" name="Picture 3" descr="illust1752">
            <a:extLst>
              <a:ext uri="{FF2B5EF4-FFF2-40B4-BE49-F238E27FC236}">
                <a16:creationId xmlns:a16="http://schemas.microsoft.com/office/drawing/2014/main" xmlns="" id="{0BA6AEAD-A209-4F54-84D1-648D19E31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8053" y="1020811"/>
            <a:ext cx="1709640" cy="403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738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四角形: 角度付き 7">
            <a:extLst>
              <a:ext uri="{FF2B5EF4-FFF2-40B4-BE49-F238E27FC236}">
                <a16:creationId xmlns:a16="http://schemas.microsoft.com/office/drawing/2014/main" xmlns="" id="{DA299E84-3277-45E4-9BD7-E3F684F769A5}"/>
              </a:ext>
            </a:extLst>
          </p:cNvPr>
          <p:cNvSpPr/>
          <p:nvPr/>
        </p:nvSpPr>
        <p:spPr>
          <a:xfrm>
            <a:off x="496389" y="2103724"/>
            <a:ext cx="10855234"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500" b="1" dirty="0"/>
              <a:t>第１部：全教研姪浜教室の取り組み・成果</a:t>
            </a:r>
          </a:p>
        </p:txBody>
      </p:sp>
    </p:spTree>
    <p:extLst>
      <p:ext uri="{BB962C8B-B14F-4D97-AF65-F5344CB8AC3E}">
        <p14:creationId xmlns:p14="http://schemas.microsoft.com/office/powerpoint/2010/main" val="1185239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度付き 7">
            <a:extLst>
              <a:ext uri="{FF2B5EF4-FFF2-40B4-BE49-F238E27FC236}">
                <a16:creationId xmlns:a16="http://schemas.microsoft.com/office/drawing/2014/main" xmlns="" id="{DA299E84-3277-45E4-9BD7-E3F684F769A5}"/>
              </a:ext>
            </a:extLst>
          </p:cNvPr>
          <p:cNvSpPr/>
          <p:nvPr/>
        </p:nvSpPr>
        <p:spPr>
          <a:xfrm>
            <a:off x="1851694" y="340239"/>
            <a:ext cx="7109640"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2197941" y="340239"/>
            <a:ext cx="6417142" cy="923330"/>
          </a:xfrm>
          <a:prstGeom prst="rect">
            <a:avLst/>
          </a:prstGeom>
          <a:noFill/>
        </p:spPr>
        <p:txBody>
          <a:bodyPr wrap="none" lIns="91440" tIns="45720" rIns="91440" bIns="45720">
            <a:spAutoFit/>
          </a:bodyPr>
          <a:lstStyle/>
          <a:p>
            <a:pPr algn="ctr"/>
            <a:r>
              <a:rPr lang="ja-JP" altLang="en-US"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姪浜教室の取り組み</a:t>
            </a: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sp>
        <p:nvSpPr>
          <p:cNvPr id="9" name="サブタイトル 5">
            <a:extLst>
              <a:ext uri="{FF2B5EF4-FFF2-40B4-BE49-F238E27FC236}">
                <a16:creationId xmlns:a16="http://schemas.microsoft.com/office/drawing/2014/main" xmlns="" id="{87D6ACCF-E138-42B3-AA92-BA8322CDD8A2}"/>
              </a:ext>
            </a:extLst>
          </p:cNvPr>
          <p:cNvSpPr txBox="1">
            <a:spLocks/>
          </p:cNvSpPr>
          <p:nvPr/>
        </p:nvSpPr>
        <p:spPr>
          <a:xfrm>
            <a:off x="1658982" y="1237444"/>
            <a:ext cx="7785464" cy="4684335"/>
          </a:xfrm>
          <a:prstGeom prst="rect">
            <a:avLst/>
          </a:prstGeom>
        </p:spPr>
        <p:txBody>
          <a:bodyPr vert="horz" lIns="91440" tIns="45720" rIns="91440" bIns="45720" rtlCol="0" anchor="ctr">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kumimoji="1"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kumimoji="1"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kumimoji="1"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kumimoji="1" sz="1400" kern="1200" cap="all" baseline="0">
                <a:solidFill>
                  <a:schemeClr val="tx1"/>
                </a:solidFill>
                <a:effectLst/>
                <a:latin typeface="+mn-lt"/>
                <a:ea typeface="+mn-ea"/>
                <a:cs typeface="+mn-cs"/>
              </a:defRPr>
            </a:lvl9pPr>
          </a:lstStyle>
          <a:p>
            <a:pPr marL="0" indent="0">
              <a:buNone/>
            </a:pPr>
            <a:r>
              <a:rPr lang="ja-JP" altLang="en-US" sz="4000" dirty="0" smtClean="0">
                <a:solidFill>
                  <a:srgbClr val="003300"/>
                </a:solidFill>
                <a:latin typeface="ＤＦＧ太丸ゴシック体" panose="020F0800010101010101" pitchFamily="50" charset="-128"/>
                <a:ea typeface="ＤＦＧ太丸ゴシック体" panose="020F0800010101010101" pitchFamily="50" charset="-128"/>
              </a:rPr>
              <a:t>　　　</a:t>
            </a:r>
            <a:r>
              <a:rPr lang="ja-JP" altLang="en-US" sz="4000" dirty="0" smtClean="0">
                <a:solidFill>
                  <a:schemeClr val="accent1">
                    <a:lumMod val="75000"/>
                  </a:schemeClr>
                </a:solidFill>
                <a:latin typeface="ＤＦＧ太丸ゴシック体" panose="020F0800010101010101" pitchFamily="50" charset="-128"/>
                <a:ea typeface="ＤＦＧ太丸ゴシック体" panose="020F0800010101010101" pitchFamily="50" charset="-128"/>
              </a:rPr>
              <a:t>定期テスト対策の</a:t>
            </a:r>
            <a:r>
              <a:rPr lang="en-US" altLang="ja-JP" sz="4000" dirty="0" smtClean="0">
                <a:solidFill>
                  <a:schemeClr val="accent1">
                    <a:lumMod val="75000"/>
                  </a:schemeClr>
                </a:solidFill>
                <a:latin typeface="ＤＦＧ太丸ゴシック体" panose="020F0800010101010101" pitchFamily="50" charset="-128"/>
                <a:ea typeface="ＤＦＧ太丸ゴシック体" panose="020F0800010101010101" pitchFamily="50" charset="-128"/>
              </a:rPr>
              <a:t>『</a:t>
            </a:r>
            <a:r>
              <a:rPr lang="ja-JP" altLang="en-US" sz="4000" dirty="0">
                <a:solidFill>
                  <a:schemeClr val="accent1">
                    <a:lumMod val="75000"/>
                  </a:schemeClr>
                </a:solidFill>
                <a:latin typeface="ＤＦＧ太丸ゴシック体" panose="020F0800010101010101" pitchFamily="50" charset="-128"/>
                <a:ea typeface="ＤＦＧ太丸ゴシック体" panose="020F0800010101010101" pitchFamily="50" charset="-128"/>
              </a:rPr>
              <a:t>３つの柱</a:t>
            </a:r>
            <a:r>
              <a:rPr lang="en-US" altLang="ja-JP" sz="4000" dirty="0">
                <a:solidFill>
                  <a:schemeClr val="accent1">
                    <a:lumMod val="75000"/>
                  </a:schemeClr>
                </a:solidFill>
                <a:latin typeface="ＤＦＧ太丸ゴシック体" panose="020F0800010101010101" pitchFamily="50" charset="-128"/>
                <a:ea typeface="ＤＦＧ太丸ゴシック体" panose="020F0800010101010101" pitchFamily="50" charset="-128"/>
              </a:rPr>
              <a:t>』</a:t>
            </a:r>
          </a:p>
          <a:p>
            <a:pPr marL="0" indent="0">
              <a:buNone/>
            </a:pPr>
            <a:r>
              <a:rPr lang="ja-JP" altLang="en-US" sz="2800" dirty="0">
                <a:solidFill>
                  <a:srgbClr val="0033CC"/>
                </a:solidFill>
                <a:latin typeface="HGS創英角ｺﾞｼｯｸUB" panose="020B0900000000000000" pitchFamily="50" charset="-128"/>
                <a:ea typeface="HGS創英角ｺﾞｼｯｸUB" panose="020B0900000000000000" pitchFamily="50" charset="-128"/>
              </a:rPr>
              <a:t>　</a:t>
            </a:r>
            <a:r>
              <a:rPr lang="ja-JP" altLang="en-US" sz="3600" dirty="0">
                <a:solidFill>
                  <a:srgbClr val="0033CC"/>
                </a:solidFill>
                <a:latin typeface="HGS創英角ｺﾞｼｯｸUB" panose="020B0900000000000000" pitchFamily="50" charset="-128"/>
                <a:ea typeface="HGS創英角ｺﾞｼｯｸUB" panose="020B0900000000000000" pitchFamily="50" charset="-128"/>
              </a:rPr>
              <a:t>１　暗記事項確認</a:t>
            </a:r>
            <a:r>
              <a:rPr lang="ja-JP" altLang="en-US" sz="3600" dirty="0" smtClean="0">
                <a:solidFill>
                  <a:srgbClr val="0033CC"/>
                </a:solidFill>
                <a:latin typeface="HGS創英角ｺﾞｼｯｸUB" panose="020B0900000000000000" pitchFamily="50" charset="-128"/>
                <a:ea typeface="HGS創英角ｺﾞｼｯｸUB" panose="020B0900000000000000" pitchFamily="50" charset="-128"/>
              </a:rPr>
              <a:t>テスト</a:t>
            </a:r>
            <a:r>
              <a:rPr lang="en-US" altLang="ja-JP" sz="3600" dirty="0" smtClean="0">
                <a:solidFill>
                  <a:srgbClr val="0033CC"/>
                </a:solidFill>
                <a:latin typeface="HGS創英角ｺﾞｼｯｸUB" panose="020B0900000000000000" pitchFamily="50" charset="-128"/>
                <a:ea typeface="HGS創英角ｺﾞｼｯｸUB" panose="020B0900000000000000" pitchFamily="50" charset="-128"/>
              </a:rPr>
              <a:t>(</a:t>
            </a:r>
            <a:r>
              <a:rPr lang="ja-JP" altLang="en-US" sz="3600" dirty="0" smtClean="0">
                <a:solidFill>
                  <a:srgbClr val="0033CC"/>
                </a:solidFill>
                <a:latin typeface="HGS創英角ｺﾞｼｯｸUB" panose="020B0900000000000000" pitchFamily="50" charset="-128"/>
                <a:ea typeface="HGS創英角ｺﾞｼｯｸUB" panose="020B0900000000000000" pitchFamily="50" charset="-128"/>
              </a:rPr>
              <a:t>学トレ</a:t>
            </a:r>
            <a:r>
              <a:rPr lang="en-US" altLang="ja-JP" sz="3600" dirty="0" smtClean="0">
                <a:solidFill>
                  <a:srgbClr val="0033CC"/>
                </a:solidFill>
                <a:latin typeface="HGS創英角ｺﾞｼｯｸUB" panose="020B0900000000000000" pitchFamily="50" charset="-128"/>
                <a:ea typeface="HGS創英角ｺﾞｼｯｸUB" panose="020B0900000000000000" pitchFamily="50" charset="-128"/>
              </a:rPr>
              <a:t>)</a:t>
            </a:r>
          </a:p>
          <a:p>
            <a:pPr marL="0" indent="0">
              <a:buNone/>
            </a:pPr>
            <a:r>
              <a:rPr lang="ja-JP" altLang="en-US" sz="2800" dirty="0">
                <a:solidFill>
                  <a:srgbClr val="0033CC"/>
                </a:solidFill>
                <a:latin typeface="HGS創英角ｺﾞｼｯｸUB" panose="020B0900000000000000" pitchFamily="50" charset="-128"/>
                <a:ea typeface="HGS創英角ｺﾞｼｯｸUB" panose="020B0900000000000000" pitchFamily="50" charset="-128"/>
              </a:rPr>
              <a:t>　</a:t>
            </a:r>
            <a:r>
              <a:rPr lang="ja-JP" altLang="en-US" sz="3600" dirty="0">
                <a:solidFill>
                  <a:srgbClr val="0033CC"/>
                </a:solidFill>
                <a:latin typeface="HGS創英角ｺﾞｼｯｸUB" panose="020B0900000000000000" pitchFamily="50" charset="-128"/>
                <a:ea typeface="HGS創英角ｺﾞｼｯｸUB" panose="020B0900000000000000" pitchFamily="50" charset="-128"/>
              </a:rPr>
              <a:t>２　過去</a:t>
            </a:r>
            <a:r>
              <a:rPr lang="ja-JP" altLang="en-US" sz="3600" dirty="0" smtClean="0">
                <a:solidFill>
                  <a:srgbClr val="0033CC"/>
                </a:solidFill>
                <a:latin typeface="HGS創英角ｺﾞｼｯｸUB" panose="020B0900000000000000" pitchFamily="50" charset="-128"/>
                <a:ea typeface="HGS創英角ｺﾞｼｯｸUB" panose="020B0900000000000000" pitchFamily="50" charset="-128"/>
              </a:rPr>
              <a:t>問題分析模試</a:t>
            </a:r>
            <a:endParaRPr lang="en-US" altLang="ja-JP" sz="3600" dirty="0">
              <a:solidFill>
                <a:srgbClr val="0033CC"/>
              </a:solidFill>
              <a:latin typeface="HGS創英角ｺﾞｼｯｸUB" panose="020B0900000000000000" pitchFamily="50" charset="-128"/>
              <a:ea typeface="HGS創英角ｺﾞｼｯｸUB" panose="020B0900000000000000" pitchFamily="50" charset="-128"/>
            </a:endParaRPr>
          </a:p>
          <a:p>
            <a:pPr marL="0" indent="0">
              <a:buNone/>
            </a:pPr>
            <a:r>
              <a:rPr lang="ja-JP" altLang="en-US" sz="2800" dirty="0">
                <a:solidFill>
                  <a:srgbClr val="0033CC"/>
                </a:solidFill>
                <a:latin typeface="HGS創英角ｺﾞｼｯｸUB" panose="020B0900000000000000" pitchFamily="50" charset="-128"/>
                <a:ea typeface="HGS創英角ｺﾞｼｯｸUB" panose="020B0900000000000000" pitchFamily="50" charset="-128"/>
              </a:rPr>
              <a:t>   </a:t>
            </a:r>
            <a:r>
              <a:rPr lang="ja-JP" altLang="en-US" sz="3600" dirty="0">
                <a:solidFill>
                  <a:srgbClr val="0033CC"/>
                </a:solidFill>
                <a:latin typeface="HGS創英角ｺﾞｼｯｸUB" panose="020B0900000000000000" pitchFamily="50" charset="-128"/>
                <a:ea typeface="HGS創英角ｺﾞｼｯｸUB" panose="020B0900000000000000" pitchFamily="50" charset="-128"/>
              </a:rPr>
              <a:t>３　</a:t>
            </a:r>
            <a:r>
              <a:rPr lang="ja-JP" altLang="en-US" sz="3600" dirty="0" smtClean="0">
                <a:solidFill>
                  <a:srgbClr val="0033CC"/>
                </a:solidFill>
                <a:latin typeface="HGS創英角ｺﾞｼｯｸUB" panose="020B0900000000000000" pitchFamily="50" charset="-128"/>
                <a:ea typeface="HGS創英角ｺﾞｼｯｸUB" panose="020B0900000000000000" pitchFamily="50" charset="-128"/>
              </a:rPr>
              <a:t>直前確認プリント</a:t>
            </a:r>
            <a:endParaRPr lang="en-US" altLang="ja-JP" sz="3600" dirty="0">
              <a:solidFill>
                <a:srgbClr val="0033CC"/>
              </a:solidFill>
              <a:latin typeface="HGS創英角ｺﾞｼｯｸUB" panose="020B0900000000000000" pitchFamily="50" charset="-128"/>
              <a:ea typeface="HGS創英角ｺﾞｼｯｸUB" panose="020B0900000000000000" pitchFamily="50" charset="-128"/>
            </a:endParaRPr>
          </a:p>
          <a:p>
            <a:pPr marL="0" indent="0">
              <a:buNone/>
            </a:pPr>
            <a:r>
              <a:rPr lang="ja-JP" altLang="en-US" sz="3600" dirty="0" smtClean="0">
                <a:solidFill>
                  <a:srgbClr val="0033CC"/>
                </a:solidFill>
                <a:latin typeface="HGS創英角ｺﾞｼｯｸUB" panose="020B0900000000000000" pitchFamily="50" charset="-128"/>
                <a:ea typeface="HGS創英角ｺﾞｼｯｸUB" panose="020B0900000000000000" pitchFamily="50" charset="-128"/>
              </a:rPr>
              <a:t>　　　</a:t>
            </a:r>
            <a:r>
              <a:rPr lang="ja-JP" altLang="en-US" sz="2500" dirty="0" smtClean="0">
                <a:solidFill>
                  <a:srgbClr val="0033CC"/>
                </a:solidFill>
                <a:latin typeface="HGS創英角ｺﾞｼｯｸUB" panose="020B0900000000000000" pitchFamily="50" charset="-128"/>
                <a:ea typeface="HGS創英角ｺﾞｼｯｸUB" panose="020B0900000000000000" pitchFamily="50" charset="-128"/>
              </a:rPr>
              <a:t>さらに</a:t>
            </a:r>
            <a:r>
              <a:rPr lang="en-US" altLang="ja-JP" sz="2500" dirty="0">
                <a:solidFill>
                  <a:srgbClr val="0033CC"/>
                </a:solidFill>
                <a:latin typeface="HGS創英角ｺﾞｼｯｸUB" panose="020B0900000000000000" pitchFamily="50" charset="-128"/>
                <a:ea typeface="HGS創英角ｺﾞｼｯｸUB" panose="020B0900000000000000" pitchFamily="50" charset="-128"/>
              </a:rPr>
              <a:t>…</a:t>
            </a:r>
            <a:r>
              <a:rPr lang="ja-JP" altLang="en-US" sz="2500" dirty="0">
                <a:solidFill>
                  <a:srgbClr val="0033CC"/>
                </a:solidFill>
                <a:latin typeface="HGS創英角ｺﾞｼｯｸUB" panose="020B0900000000000000" pitchFamily="50" charset="-128"/>
                <a:ea typeface="HGS創英角ｺﾞｼｯｸUB" panose="020B0900000000000000" pitchFamily="50" charset="-128"/>
              </a:rPr>
              <a:t>自習室</a:t>
            </a:r>
            <a:r>
              <a:rPr lang="ja-JP" altLang="en-US" sz="2500" dirty="0" smtClean="0">
                <a:solidFill>
                  <a:srgbClr val="0033CC"/>
                </a:solidFill>
                <a:latin typeface="HGS創英角ｺﾞｼｯｸUB" panose="020B0900000000000000" pitchFamily="50" charset="-128"/>
                <a:ea typeface="HGS創英角ｺﾞｼｯｸUB" panose="020B0900000000000000" pitchFamily="50" charset="-128"/>
              </a:rPr>
              <a:t>開放・ワークチェック</a:t>
            </a:r>
            <a:endParaRPr lang="en-US" altLang="ja-JP" sz="2500" dirty="0">
              <a:solidFill>
                <a:srgbClr val="00B0F0"/>
              </a:solidFill>
              <a:latin typeface="HGS創英角ｺﾞｼｯｸUB" panose="020B0900000000000000" pitchFamily="50" charset="-128"/>
              <a:ea typeface="HGS創英角ｺﾞｼｯｸUB" panose="020B0900000000000000" pitchFamily="50" charset="-128"/>
            </a:endParaRPr>
          </a:p>
        </p:txBody>
      </p:sp>
    </p:spTree>
    <p:extLst>
      <p:ext uri="{BB962C8B-B14F-4D97-AF65-F5344CB8AC3E}">
        <p14:creationId xmlns:p14="http://schemas.microsoft.com/office/powerpoint/2010/main" val="65266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21BDF72F-31B9-4BDD-A2D9-4D863CFCE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44423"/>
            <a:ext cx="6997317" cy="4664878"/>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5829" y="340239"/>
            <a:ext cx="1774677" cy="1830136"/>
          </a:xfrm>
          <a:prstGeom prst="rect">
            <a:avLst/>
          </a:prstGeom>
        </p:spPr>
      </p:pic>
      <p:sp>
        <p:nvSpPr>
          <p:cNvPr id="8" name="四角形: 角度付き 7">
            <a:extLst>
              <a:ext uri="{FF2B5EF4-FFF2-40B4-BE49-F238E27FC236}">
                <a16:creationId xmlns:a16="http://schemas.microsoft.com/office/drawing/2014/main" xmlns="" id="{DA299E84-3277-45E4-9BD7-E3F684F769A5}"/>
              </a:ext>
            </a:extLst>
          </p:cNvPr>
          <p:cNvSpPr/>
          <p:nvPr/>
        </p:nvSpPr>
        <p:spPr>
          <a:xfrm>
            <a:off x="1149531" y="340239"/>
            <a:ext cx="8212079"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xmlns="" id="{2AC18823-004E-4E02-AD06-E1131A8996C8}"/>
              </a:ext>
            </a:extLst>
          </p:cNvPr>
          <p:cNvSpPr/>
          <p:nvPr/>
        </p:nvSpPr>
        <p:spPr>
          <a:xfrm>
            <a:off x="1276813" y="446015"/>
            <a:ext cx="8039381" cy="784830"/>
          </a:xfrm>
          <a:prstGeom prst="rect">
            <a:avLst/>
          </a:prstGeom>
          <a:noFill/>
        </p:spPr>
        <p:txBody>
          <a:bodyPr wrap="none" lIns="91440" tIns="45720" rIns="91440" bIns="45720">
            <a:spAutoFit/>
          </a:bodyPr>
          <a:lstStyle/>
          <a:p>
            <a:pPr algn="ctr"/>
            <a:r>
              <a:rPr lang="en-US" altLang="ja-JP" sz="45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1.</a:t>
            </a:r>
            <a:r>
              <a:rPr lang="ja-JP" altLang="en-US" sz="45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暗記</a:t>
            </a:r>
            <a:r>
              <a:rPr lang="ja-JP" altLang="en-US" sz="450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事項確認</a:t>
            </a:r>
            <a:r>
              <a:rPr lang="ja-JP" altLang="en-US" sz="45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テスト</a:t>
            </a:r>
            <a:r>
              <a:rPr lang="en-US" altLang="ja-JP" sz="45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a:t>
            </a:r>
            <a:r>
              <a:rPr lang="ja-JP" altLang="en-US" sz="45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学トレ</a:t>
            </a:r>
            <a:r>
              <a:rPr lang="en-US" altLang="ja-JP" sz="45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a:t>
            </a:r>
            <a:endParaRPr lang="ja-JP" altLang="en-US" sz="45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grpSp>
        <p:nvGrpSpPr>
          <p:cNvPr id="15" name="グループ化 14"/>
          <p:cNvGrpSpPr/>
          <p:nvPr/>
        </p:nvGrpSpPr>
        <p:grpSpPr>
          <a:xfrm>
            <a:off x="2243562" y="5528199"/>
            <a:ext cx="2166721" cy="933549"/>
            <a:chOff x="1384099" y="4530460"/>
            <a:chExt cx="2464204" cy="1144056"/>
          </a:xfrm>
        </p:grpSpPr>
        <p:sp>
          <p:nvSpPr>
            <p:cNvPr id="16" name="四角形: 角を丸くする 11">
              <a:extLst>
                <a:ext uri="{FF2B5EF4-FFF2-40B4-BE49-F238E27FC236}">
                  <a16:creationId xmlns:a16="http://schemas.microsoft.com/office/drawing/2014/main" xmlns="" id="{526E97DC-39C4-404D-99A1-C7D96236C134}"/>
                </a:ext>
              </a:extLst>
            </p:cNvPr>
            <p:cNvSpPr/>
            <p:nvPr/>
          </p:nvSpPr>
          <p:spPr>
            <a:xfrm>
              <a:off x="1384099" y="4530460"/>
              <a:ext cx="2360427" cy="1144056"/>
            </a:xfrm>
            <a:prstGeom prst="roundRect">
              <a:avLst/>
            </a:prstGeom>
            <a:solidFill>
              <a:srgbClr val="FFFF00"/>
            </a:solidFill>
            <a:ln>
              <a:solidFill>
                <a:srgbClr val="C00000"/>
              </a:solid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a:extLst>
                <a:ext uri="{FF2B5EF4-FFF2-40B4-BE49-F238E27FC236}">
                  <a16:creationId xmlns:a16="http://schemas.microsoft.com/office/drawing/2014/main" xmlns="" id="{20873F41-833A-41AC-A811-7462062BFE13}"/>
                </a:ext>
              </a:extLst>
            </p:cNvPr>
            <p:cNvSpPr txBox="1">
              <a:spLocks/>
            </p:cNvSpPr>
            <p:nvPr/>
          </p:nvSpPr>
          <p:spPr>
            <a:xfrm>
              <a:off x="1487876" y="4774752"/>
              <a:ext cx="2360427" cy="867747"/>
            </a:xfrm>
            <a:prstGeom prst="rect">
              <a:avLst/>
            </a:prstGeom>
          </p:spPr>
          <p:txBody>
            <a:bodyPr vert="horz" lIns="91440" tIns="45720" rIns="91440" bIns="45720" rtlCol="0" anchor="ctr">
              <a:normAutofit fontScale="55000" lnSpcReduction="200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4800" dirty="0" smtClean="0">
                  <a:solidFill>
                    <a:srgbClr val="FF0000"/>
                  </a:solidFill>
                  <a:latin typeface="HGP創英角ｺﾞｼｯｸUB" panose="020B0900000000000000" pitchFamily="50" charset="-128"/>
                  <a:ea typeface="HGP創英角ｺﾞｼｯｸUB" panose="020B0900000000000000" pitchFamily="50" charset="-128"/>
                </a:rPr>
                <a:t>②答え合わせ</a:t>
              </a:r>
              <a:endParaRPr lang="ja-JP" altLang="en-US" sz="4800" dirty="0">
                <a:solidFill>
                  <a:srgbClr val="FF0000"/>
                </a:solidFill>
                <a:latin typeface="HGP創英角ｺﾞｼｯｸUB" panose="020B0900000000000000" pitchFamily="50" charset="-128"/>
                <a:ea typeface="HGP創英角ｺﾞｼｯｸUB" panose="020B0900000000000000" pitchFamily="50" charset="-128"/>
              </a:endParaRPr>
            </a:p>
          </p:txBody>
        </p:sp>
      </p:grpSp>
      <p:grpSp>
        <p:nvGrpSpPr>
          <p:cNvPr id="18" name="グループ化 17"/>
          <p:cNvGrpSpPr/>
          <p:nvPr/>
        </p:nvGrpSpPr>
        <p:grpSpPr>
          <a:xfrm>
            <a:off x="663663" y="2985253"/>
            <a:ext cx="2617635" cy="1144056"/>
            <a:chOff x="-14871" y="3048799"/>
            <a:chExt cx="2360427" cy="1144056"/>
          </a:xfrm>
        </p:grpSpPr>
        <p:sp>
          <p:nvSpPr>
            <p:cNvPr id="19" name="四角形: 角を丸くする 13">
              <a:extLst>
                <a:ext uri="{FF2B5EF4-FFF2-40B4-BE49-F238E27FC236}">
                  <a16:creationId xmlns:a16="http://schemas.microsoft.com/office/drawing/2014/main" xmlns="" id="{0B8435BE-15EE-4803-9334-AFFEBBA3C1A2}"/>
                </a:ext>
              </a:extLst>
            </p:cNvPr>
            <p:cNvSpPr/>
            <p:nvPr/>
          </p:nvSpPr>
          <p:spPr>
            <a:xfrm>
              <a:off x="-14871" y="3048799"/>
              <a:ext cx="2360427" cy="1144056"/>
            </a:xfrm>
            <a:prstGeom prst="roundRect">
              <a:avLst/>
            </a:prstGeom>
            <a:solidFill>
              <a:srgbClr val="FFFF00"/>
            </a:solidFill>
            <a:ln>
              <a:solidFill>
                <a:srgbClr val="C00000"/>
              </a:solid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a:extLst>
                <a:ext uri="{FF2B5EF4-FFF2-40B4-BE49-F238E27FC236}">
                  <a16:creationId xmlns:a16="http://schemas.microsoft.com/office/drawing/2014/main" xmlns="" id="{0E6B25FA-769F-46EF-8BB0-4918576954BC}"/>
                </a:ext>
              </a:extLst>
            </p:cNvPr>
            <p:cNvSpPr txBox="1">
              <a:spLocks/>
            </p:cNvSpPr>
            <p:nvPr/>
          </p:nvSpPr>
          <p:spPr>
            <a:xfrm>
              <a:off x="49348" y="3207889"/>
              <a:ext cx="2264728" cy="867747"/>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4800" dirty="0" smtClean="0">
                  <a:solidFill>
                    <a:srgbClr val="FF0000"/>
                  </a:solidFill>
                  <a:latin typeface="HGP創英角ｺﾞｼｯｸUB" panose="020B0900000000000000" pitchFamily="50" charset="-128"/>
                  <a:ea typeface="HGP創英角ｺﾞｼｯｸUB" panose="020B0900000000000000" pitchFamily="50" charset="-128"/>
                </a:rPr>
                <a:t>③類題</a:t>
              </a:r>
              <a:r>
                <a:rPr lang="ja-JP" altLang="en-US" sz="4800" dirty="0">
                  <a:solidFill>
                    <a:srgbClr val="FF0000"/>
                  </a:solidFill>
                  <a:latin typeface="HGP創英角ｺﾞｼｯｸUB" panose="020B0900000000000000" pitchFamily="50" charset="-128"/>
                  <a:ea typeface="HGP創英角ｺﾞｼｯｸUB" panose="020B0900000000000000" pitchFamily="50" charset="-128"/>
                </a:rPr>
                <a:t>発行</a:t>
              </a:r>
            </a:p>
          </p:txBody>
        </p:sp>
      </p:grpSp>
      <p:sp>
        <p:nvSpPr>
          <p:cNvPr id="21" name="四角形: 角を丸くする 49">
            <a:extLst>
              <a:ext uri="{FF2B5EF4-FFF2-40B4-BE49-F238E27FC236}">
                <a16:creationId xmlns:a16="http://schemas.microsoft.com/office/drawing/2014/main" xmlns="" id="{910C8761-8C08-4BDD-9827-826609922824}"/>
              </a:ext>
            </a:extLst>
          </p:cNvPr>
          <p:cNvSpPr/>
          <p:nvPr/>
        </p:nvSpPr>
        <p:spPr>
          <a:xfrm>
            <a:off x="6947387" y="2247828"/>
            <a:ext cx="4828447" cy="1330388"/>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間違った場合は、同じ問題を解くのではなく類題プリントを解き、本当に理解できていないと正解できません！</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pic>
        <p:nvPicPr>
          <p:cNvPr id="23" name="図 22">
            <a:extLst>
              <a:ext uri="{FF2B5EF4-FFF2-40B4-BE49-F238E27FC236}">
                <a16:creationId xmlns:a16="http://schemas.microsoft.com/office/drawing/2014/main" xmlns="" id="{B11FBEF6-32FB-4416-9FEE-ABD1CA5FB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1462" y="2520213"/>
            <a:ext cx="955925" cy="930080"/>
          </a:xfrm>
          <a:prstGeom prst="rect">
            <a:avLst/>
          </a:prstGeom>
        </p:spPr>
      </p:pic>
      <p:sp>
        <p:nvSpPr>
          <p:cNvPr id="22" name="タイトル 1">
            <a:extLst>
              <a:ext uri="{FF2B5EF4-FFF2-40B4-BE49-F238E27FC236}">
                <a16:creationId xmlns:a16="http://schemas.microsoft.com/office/drawing/2014/main" xmlns="" id="{DE7F3C59-1A44-43A8-B1B4-83CBDF195A6B}"/>
              </a:ext>
            </a:extLst>
          </p:cNvPr>
          <p:cNvSpPr txBox="1">
            <a:spLocks/>
          </p:cNvSpPr>
          <p:nvPr/>
        </p:nvSpPr>
        <p:spPr>
          <a:xfrm>
            <a:off x="1734221" y="4075370"/>
            <a:ext cx="3519376" cy="144518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全問正解するまで</a:t>
            </a:r>
            <a:endParaRPr lang="en-US" altLang="ja-JP" sz="32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3200" dirty="0">
                <a:solidFill>
                  <a:srgbClr val="FF0000"/>
                </a:solidFill>
                <a:latin typeface="HGP創英角ｺﾞｼｯｸUB" panose="020B0900000000000000" pitchFamily="50" charset="-128"/>
                <a:ea typeface="HGP創英角ｺﾞｼｯｸUB" panose="020B0900000000000000" pitchFamily="50" charset="-128"/>
              </a:rPr>
              <a:t>何度でも！</a:t>
            </a:r>
          </a:p>
        </p:txBody>
      </p:sp>
      <p:pic>
        <p:nvPicPr>
          <p:cNvPr id="25" name="図 24">
            <a:extLst>
              <a:ext uri="{FF2B5EF4-FFF2-40B4-BE49-F238E27FC236}">
                <a16:creationId xmlns:a16="http://schemas.microsoft.com/office/drawing/2014/main" xmlns="" id="{B11FBEF6-32FB-4416-9FEE-ABD1CA5FB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6044" y="3805737"/>
            <a:ext cx="955925" cy="930080"/>
          </a:xfrm>
          <a:prstGeom prst="rect">
            <a:avLst/>
          </a:prstGeom>
        </p:spPr>
      </p:pic>
      <p:sp>
        <p:nvSpPr>
          <p:cNvPr id="24" name="四角形: 角を丸くする 49">
            <a:extLst>
              <a:ext uri="{FF2B5EF4-FFF2-40B4-BE49-F238E27FC236}">
                <a16:creationId xmlns:a16="http://schemas.microsoft.com/office/drawing/2014/main" xmlns="" id="{910C8761-8C08-4BDD-9827-826609922824}"/>
              </a:ext>
            </a:extLst>
          </p:cNvPr>
          <p:cNvSpPr/>
          <p:nvPr/>
        </p:nvSpPr>
        <p:spPr>
          <a:xfrm>
            <a:off x="6901969" y="3688964"/>
            <a:ext cx="4919281" cy="1082631"/>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各中学校の試験範囲に合わせて、５教科の重要問題を厳選しております！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grpSp>
        <p:nvGrpSpPr>
          <p:cNvPr id="10" name="グループ化 9"/>
          <p:cNvGrpSpPr/>
          <p:nvPr/>
        </p:nvGrpSpPr>
        <p:grpSpPr>
          <a:xfrm>
            <a:off x="4109637" y="3288004"/>
            <a:ext cx="1829214" cy="982773"/>
            <a:chOff x="5624115" y="3324778"/>
            <a:chExt cx="2360427" cy="1144056"/>
          </a:xfrm>
        </p:grpSpPr>
        <p:sp>
          <p:nvSpPr>
            <p:cNvPr id="12" name="四角形: 角を丸くする 7">
              <a:extLst>
                <a:ext uri="{FF2B5EF4-FFF2-40B4-BE49-F238E27FC236}">
                  <a16:creationId xmlns:a16="http://schemas.microsoft.com/office/drawing/2014/main" xmlns="" id="{D9CDC545-BC7B-45A0-ACBE-0A522B975C65}"/>
                </a:ext>
              </a:extLst>
            </p:cNvPr>
            <p:cNvSpPr/>
            <p:nvPr/>
          </p:nvSpPr>
          <p:spPr>
            <a:xfrm>
              <a:off x="5624115" y="3324778"/>
              <a:ext cx="2360427" cy="1144056"/>
            </a:xfrm>
            <a:prstGeom prst="roundRect">
              <a:avLst/>
            </a:prstGeom>
            <a:solidFill>
              <a:srgbClr val="FFFF00"/>
            </a:solidFill>
            <a:ln>
              <a:solidFill>
                <a:srgbClr val="C00000"/>
              </a:solidFill>
            </a:ln>
            <a:effectLst>
              <a:outerShdw blurRad="50800" dist="38100" dir="13500000" algn="br"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xmlns="" id="{FF2FF0DD-97BF-413F-A76C-C4686AD99EF7}"/>
                </a:ext>
              </a:extLst>
            </p:cNvPr>
            <p:cNvSpPr txBox="1">
              <a:spLocks/>
            </p:cNvSpPr>
            <p:nvPr/>
          </p:nvSpPr>
          <p:spPr>
            <a:xfrm>
              <a:off x="5906627" y="3439804"/>
              <a:ext cx="1795402" cy="867747"/>
            </a:xfrm>
            <a:prstGeom prst="rect">
              <a:avLst/>
            </a:prstGeom>
          </p:spPr>
          <p:txBody>
            <a:bodyPr vert="horz" lIns="91440" tIns="45720" rIns="91440" bIns="45720" rtlCol="0" anchor="ctr">
              <a:normAutofit fontScale="70000" lnSpcReduction="20000"/>
            </a:bodyPr>
            <a:lstStyle>
              <a:lvl1pPr algn="ctr" defTabSz="914400" rtl="0" eaLnBrk="1" latinLnBrk="0" hangingPunct="1">
                <a:lnSpc>
                  <a:spcPct val="90000"/>
                </a:lnSpc>
                <a:spcBef>
                  <a:spcPct val="0"/>
                </a:spcBef>
                <a:buNone/>
                <a:defRPr kumimoji="1" sz="3600" kern="1200" cap="all" baseline="0">
                  <a:solidFill>
                    <a:schemeClr val="tx1"/>
                  </a:solidFill>
                  <a:effectLst/>
                  <a:latin typeface="+mj-lt"/>
                  <a:ea typeface="+mj-ea"/>
                  <a:cs typeface="+mj-cs"/>
                </a:defRPr>
              </a:lvl1pPr>
            </a:lstStyle>
            <a:p>
              <a:r>
                <a:rPr lang="ja-JP" altLang="en-US" sz="4800" dirty="0" smtClean="0">
                  <a:solidFill>
                    <a:srgbClr val="FF0000"/>
                  </a:solidFill>
                  <a:latin typeface="HGP創英角ｺﾞｼｯｸUB" panose="020B0900000000000000" pitchFamily="50" charset="-128"/>
                  <a:ea typeface="HGP創英角ｺﾞｼｯｸUB" panose="020B0900000000000000" pitchFamily="50" charset="-128"/>
                </a:rPr>
                <a:t>①解く</a:t>
              </a:r>
              <a:endParaRPr lang="ja-JP" altLang="en-US" sz="4800" dirty="0">
                <a:solidFill>
                  <a:srgbClr val="FF0000"/>
                </a:solidFill>
                <a:latin typeface="HGP創英角ｺﾞｼｯｸUB" panose="020B0900000000000000" pitchFamily="50" charset="-128"/>
                <a:ea typeface="HGP創英角ｺﾞｼｯｸUB" panose="020B0900000000000000" pitchFamily="50" charset="-128"/>
              </a:endParaRPr>
            </a:p>
          </p:txBody>
        </p:sp>
      </p:grpSp>
      <p:pic>
        <p:nvPicPr>
          <p:cNvPr id="26" name="図 25">
            <a:extLst>
              <a:ext uri="{FF2B5EF4-FFF2-40B4-BE49-F238E27FC236}">
                <a16:creationId xmlns:a16="http://schemas.microsoft.com/office/drawing/2014/main" xmlns="" id="{B11FBEF6-32FB-4416-9FEE-ABD1CA5FB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8851" y="5064893"/>
            <a:ext cx="955925" cy="930080"/>
          </a:xfrm>
          <a:prstGeom prst="rect">
            <a:avLst/>
          </a:prstGeom>
        </p:spPr>
      </p:pic>
      <p:sp>
        <p:nvSpPr>
          <p:cNvPr id="27" name="四角形: 角を丸くする 49">
            <a:extLst>
              <a:ext uri="{FF2B5EF4-FFF2-40B4-BE49-F238E27FC236}">
                <a16:creationId xmlns:a16="http://schemas.microsoft.com/office/drawing/2014/main" xmlns="" id="{910C8761-8C08-4BDD-9827-826609922824}"/>
              </a:ext>
            </a:extLst>
          </p:cNvPr>
          <p:cNvSpPr/>
          <p:nvPr/>
        </p:nvSpPr>
        <p:spPr>
          <a:xfrm>
            <a:off x="6947387" y="4900249"/>
            <a:ext cx="4919281" cy="1082631"/>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解説を見ても分からない問題は講師が</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１人１人質問対応に応じています！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Tree>
    <p:extLst>
      <p:ext uri="{BB962C8B-B14F-4D97-AF65-F5344CB8AC3E}">
        <p14:creationId xmlns:p14="http://schemas.microsoft.com/office/powerpoint/2010/main" val="232095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barn(inVertical)">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度付き 7">
            <a:extLst>
              <a:ext uri="{FF2B5EF4-FFF2-40B4-BE49-F238E27FC236}">
                <a16:creationId xmlns:a16="http://schemas.microsoft.com/office/drawing/2014/main" xmlns="" id="{DA299E84-3277-45E4-9BD7-E3F684F769A5}"/>
              </a:ext>
            </a:extLst>
          </p:cNvPr>
          <p:cNvSpPr/>
          <p:nvPr/>
        </p:nvSpPr>
        <p:spPr>
          <a:xfrm>
            <a:off x="2374208" y="340239"/>
            <a:ext cx="7109640" cy="1095153"/>
          </a:xfrm>
          <a:prstGeom prst="bevel">
            <a:avLst>
              <a:gd name="adj" fmla="val 95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xmlns="" id="{2AC18823-004E-4E02-AD06-E1131A8996C8}"/>
              </a:ext>
            </a:extLst>
          </p:cNvPr>
          <p:cNvSpPr/>
          <p:nvPr/>
        </p:nvSpPr>
        <p:spPr>
          <a:xfrm>
            <a:off x="2704426" y="426150"/>
            <a:ext cx="6433171" cy="1754326"/>
          </a:xfrm>
          <a:prstGeom prst="rect">
            <a:avLst/>
          </a:prstGeom>
          <a:noFill/>
        </p:spPr>
        <p:txBody>
          <a:bodyPr wrap="none" lIns="91440" tIns="45720" rIns="91440" bIns="45720">
            <a:spAutoFit/>
          </a:bodyPr>
          <a:lstStyle/>
          <a:p>
            <a:pPr algn="ctr"/>
            <a:r>
              <a:rPr lang="en-US" altLang="ja-JP" sz="5400" dirty="0" smtClean="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2.</a:t>
            </a:r>
            <a:r>
              <a:rPr lang="zh-TW" altLang="en-US" sz="540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rPr>
              <a:t>過去問題分析模試</a:t>
            </a:r>
          </a:p>
          <a:p>
            <a:pPr algn="ctr"/>
            <a:endParaRPr lang="ja-JP" altLang="en-US" sz="5400" b="0" cap="none" spc="0" dirty="0">
              <a:ln w="0"/>
              <a:solidFill>
                <a:schemeClr val="bg1"/>
              </a:solidFill>
              <a:effectLst>
                <a:reflection blurRad="6350" stA="53000" endA="300" endPos="35500" dir="5400000" sy="-90000" algn="bl" rotWithShape="0"/>
              </a:effectLst>
              <a:latin typeface="ＤＦＰ太丸ゴシック体" panose="020F0800010101010101" pitchFamily="50" charset="-128"/>
              <a:ea typeface="ＤＦＰ太丸ゴシック体" panose="020F0800010101010101" pitchFamily="50" charset="-128"/>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8514"/>
          <a:stretch/>
        </p:blipFill>
        <p:spPr bwMode="auto">
          <a:xfrm>
            <a:off x="468665" y="1543729"/>
            <a:ext cx="4419267" cy="4980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四角形: 角を丸くする 49">
            <a:extLst>
              <a:ext uri="{FF2B5EF4-FFF2-40B4-BE49-F238E27FC236}">
                <a16:creationId xmlns:a16="http://schemas.microsoft.com/office/drawing/2014/main" xmlns="" id="{910C8761-8C08-4BDD-9827-826609922824}"/>
              </a:ext>
            </a:extLst>
          </p:cNvPr>
          <p:cNvSpPr/>
          <p:nvPr/>
        </p:nvSpPr>
        <p:spPr>
          <a:xfrm>
            <a:off x="5083874" y="1865320"/>
            <a:ext cx="3973161" cy="874195"/>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各中学校の過去問題を分析して</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中学校別に予想問題を作成！</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cxnSp>
        <p:nvCxnSpPr>
          <p:cNvPr id="9" name="直線矢印コネクタ 8"/>
          <p:cNvCxnSpPr>
            <a:endCxn id="11" idx="6"/>
          </p:cNvCxnSpPr>
          <p:nvPr/>
        </p:nvCxnSpPr>
        <p:spPr>
          <a:xfrm flipH="1" flipV="1">
            <a:off x="4441370" y="1763450"/>
            <a:ext cx="642504" cy="29073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3618825" y="1472717"/>
            <a:ext cx="822545" cy="581466"/>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49">
            <a:extLst>
              <a:ext uri="{FF2B5EF4-FFF2-40B4-BE49-F238E27FC236}">
                <a16:creationId xmlns:a16="http://schemas.microsoft.com/office/drawing/2014/main" xmlns="" id="{910C8761-8C08-4BDD-9827-826609922824}"/>
              </a:ext>
            </a:extLst>
          </p:cNvPr>
          <p:cNvSpPr/>
          <p:nvPr/>
        </p:nvSpPr>
        <p:spPr>
          <a:xfrm>
            <a:off x="5083874" y="3018499"/>
            <a:ext cx="5898907" cy="606934"/>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間違った問題は、必ずやり直しをさせています！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sp>
        <p:nvSpPr>
          <p:cNvPr id="18" name="四角形: 角を丸くする 49">
            <a:extLst>
              <a:ext uri="{FF2B5EF4-FFF2-40B4-BE49-F238E27FC236}">
                <a16:creationId xmlns:a16="http://schemas.microsoft.com/office/drawing/2014/main" xmlns="" id="{910C8761-8C08-4BDD-9827-826609922824}"/>
              </a:ext>
            </a:extLst>
          </p:cNvPr>
          <p:cNvSpPr/>
          <p:nvPr/>
        </p:nvSpPr>
        <p:spPr>
          <a:xfrm>
            <a:off x="5083874" y="3979702"/>
            <a:ext cx="4919281" cy="1082631"/>
          </a:xfrm>
          <a:prstGeom prst="roundRect">
            <a:avLst/>
          </a:prstGeom>
          <a:solidFill>
            <a:srgbClr val="A5EEFD"/>
          </a:solidFill>
          <a:ln w="31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解説を見ても分からない問題は講師が</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a:p>
            <a:r>
              <a:rPr kumimoji="1" lang="ja-JP" altLang="en-US" sz="2000" dirty="0" smtClean="0">
                <a:solidFill>
                  <a:srgbClr val="C00000"/>
                </a:solidFill>
                <a:latin typeface="ＤＦＰ太丸ゴシック体" panose="020F0800010101010101" pitchFamily="50" charset="-128"/>
                <a:ea typeface="ＤＦＰ太丸ゴシック体" panose="020F0800010101010101" pitchFamily="50" charset="-128"/>
              </a:rPr>
              <a:t>１人１人質問対応に応じています！</a:t>
            </a:r>
            <a:endParaRPr kumimoji="1" lang="en-US" altLang="ja-JP" sz="2000" dirty="0" smtClean="0">
              <a:solidFill>
                <a:srgbClr val="C00000"/>
              </a:solidFill>
              <a:latin typeface="ＤＦＰ太丸ゴシック体" panose="020F0800010101010101" pitchFamily="50" charset="-128"/>
              <a:ea typeface="ＤＦＰ太丸ゴシック体" panose="020F0800010101010101" pitchFamily="50" charset="-128"/>
            </a:endParaRPr>
          </a:p>
        </p:txBody>
      </p:sp>
      <p:pic>
        <p:nvPicPr>
          <p:cNvPr id="20" name="図 19">
            <a:extLst>
              <a:ext uri="{FF2B5EF4-FFF2-40B4-BE49-F238E27FC236}">
                <a16:creationId xmlns:a16="http://schemas.microsoft.com/office/drawing/2014/main" xmlns="" id="{B11FBEF6-32FB-4416-9FEE-ABD1CA5FB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210" y="2055173"/>
            <a:ext cx="693720" cy="674964"/>
          </a:xfrm>
          <a:prstGeom prst="rect">
            <a:avLst/>
          </a:prstGeom>
        </p:spPr>
      </p:pic>
      <p:pic>
        <p:nvPicPr>
          <p:cNvPr id="23" name="図 22">
            <a:extLst>
              <a:ext uri="{FF2B5EF4-FFF2-40B4-BE49-F238E27FC236}">
                <a16:creationId xmlns:a16="http://schemas.microsoft.com/office/drawing/2014/main" xmlns="" id="{B11FBEF6-32FB-4416-9FEE-ABD1CA5FB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210" y="2948316"/>
            <a:ext cx="693720" cy="674964"/>
          </a:xfrm>
          <a:prstGeom prst="rect">
            <a:avLst/>
          </a:prstGeom>
        </p:spPr>
      </p:pic>
      <p:pic>
        <p:nvPicPr>
          <p:cNvPr id="24" name="図 23">
            <a:extLst>
              <a:ext uri="{FF2B5EF4-FFF2-40B4-BE49-F238E27FC236}">
                <a16:creationId xmlns:a16="http://schemas.microsoft.com/office/drawing/2014/main" xmlns="" id="{B11FBEF6-32FB-4416-9FEE-ABD1CA5FBB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4212" y="4238021"/>
            <a:ext cx="693720" cy="674964"/>
          </a:xfrm>
          <a:prstGeom prst="rect">
            <a:avLst/>
          </a:prstGeom>
        </p:spPr>
      </p:pic>
    </p:spTree>
    <p:extLst>
      <p:ext uri="{BB962C8B-B14F-4D97-AF65-F5344CB8AC3E}">
        <p14:creationId xmlns:p14="http://schemas.microsoft.com/office/powerpoint/2010/main" val="77332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barn(inVertic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メイン イベント">
  <a:themeElements>
    <a:clrScheme name="メイン イベント">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メイン イベント">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メイン イベント">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xmlns="" name="Main Event" id="{AC372BB4-D83D-411E-B849-B641926BA760}" vid="{F1EFBDE3-1A95-4E3D-81AD-1F53D65BEA01}"/>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メイン イベント</Template>
  <TotalTime>2370</TotalTime>
  <Words>2369</Words>
  <Application>Microsoft Office PowerPoint</Application>
  <PresentationFormat>ユーザー設定</PresentationFormat>
  <Paragraphs>611</Paragraphs>
  <Slides>55</Slides>
  <Notes>1</Notes>
  <HiddenSlides>0</HiddenSlides>
  <MMClips>0</MMClips>
  <ScaleCrop>false</ScaleCrop>
  <HeadingPairs>
    <vt:vector size="4" baseType="variant">
      <vt:variant>
        <vt:lpstr>テーマ</vt:lpstr>
      </vt:variant>
      <vt:variant>
        <vt:i4>1</vt:i4>
      </vt:variant>
      <vt:variant>
        <vt:lpstr>スライド タイトル</vt:lpstr>
      </vt:variant>
      <vt:variant>
        <vt:i4>55</vt:i4>
      </vt:variant>
    </vt:vector>
  </HeadingPairs>
  <TitlesOfParts>
    <vt:vector size="56" baseType="lpstr">
      <vt:lpstr>メイン イベント</vt:lpstr>
      <vt:lpstr> ２０１９年度 中１・２　２学期保護者会</vt:lpstr>
      <vt:lpstr>本日はお忙しい中、お集まり頂き　　　　　　誠にありがとうございます。</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・その週に行った授業内容をその週のうちに小テストでチェック！  ・範囲は宿題やテキスト、その週に行った授業内容等。  ・結果は成績一覧を教室内掲示  ・その結果を元に座席を毎週成績順に変更！ 　生徒が成績にこだわりを持つように工夫をしています。  ・これまでの小テストの結果を一覧にした成績表も毎週配布しています。</vt:lpstr>
      <vt:lpstr>成績とは？</vt:lpstr>
      <vt:lpstr>PowerPoint プレゼンテーション</vt:lpstr>
      <vt:lpstr>先輩生徒の時間の使い方の例</vt:lpstr>
      <vt:lpstr>PowerPoint プレゼンテーション</vt:lpstr>
      <vt:lpstr>中３・修猷合格者が意識した ～時間の使い方について～</vt:lpstr>
      <vt:lpstr>中３・修猷合格者が意識した ～時間の使い方について～</vt:lpstr>
      <vt:lpstr>～時間の使い方についてのまとめ～</vt:lpstr>
      <vt:lpstr>PowerPoint プレゼンテーション</vt:lpstr>
      <vt:lpstr>PowerPoint プレゼンテーション</vt:lpstr>
      <vt:lpstr>福岡県公立一般入試の合否判定方法</vt:lpstr>
      <vt:lpstr>福岡県公立一般入試の合格目安</vt:lpstr>
      <vt:lpstr>調査書の内容について</vt:lpstr>
      <vt:lpstr>公立推薦入試の合否判定方法</vt:lpstr>
      <vt:lpstr>高専一般入試の合否判定方法</vt:lpstr>
      <vt:lpstr>高専推薦入試の合否判定方法</vt:lpstr>
      <vt:lpstr>私立専願入試の合否判定方法</vt:lpstr>
      <vt:lpstr>私立前期・後期入試の合否判定方法</vt:lpstr>
      <vt:lpstr>私立後期入試の受験をどうするか</vt:lpstr>
      <vt:lpstr>受験校をどうするか</vt:lpstr>
      <vt:lpstr>公開テスト偏差値による併願校目安一覧です</vt:lpstr>
      <vt:lpstr>受験校をどうするか</vt:lpstr>
      <vt:lpstr>高専第一志望 の場合</vt:lpstr>
      <vt:lpstr>難関私立受験のすすめ</vt:lpstr>
      <vt:lpstr>PowerPoint プレゼンテーション</vt:lpstr>
      <vt:lpstr>大学入試改革で変わる主なこと</vt:lpstr>
      <vt:lpstr>大学入試改革と次期学習指導要領の実施スケジュール</vt:lpstr>
      <vt:lpstr>先行実施：①ペーパー式で記述式（国・数） 　　　　　　とマーク式の混合 　　　　　②現行と同じ１月実施 　　　　　③英語は大学入学共通テストでも実施</vt:lpstr>
      <vt:lpstr>PowerPoint プレゼンテーション</vt:lpstr>
      <vt:lpstr>PowerPoint プレゼンテーション</vt:lpstr>
      <vt:lpstr>PowerPoint プレゼンテーション</vt:lpstr>
      <vt:lpstr>国公立大と私立大で異なる「４技能認定試験」の活用方針</vt:lpstr>
      <vt:lpstr>国公立大の「４技能認定試験」の活用方針</vt:lpstr>
      <vt:lpstr>早稲田大学の「４技能認定試験」の活用方針</vt:lpstr>
      <vt:lpstr>・大学入学共通テストの扱いは非常に複雑。 　最新の情報を常に収集しておく必要がある。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夏期オリエンテーション</dc:title>
  <dc:creator>singu</dc:creator>
  <cp:lastModifiedBy>meinohama</cp:lastModifiedBy>
  <cp:revision>235</cp:revision>
  <cp:lastPrinted>2019-10-17T03:14:22Z</cp:lastPrinted>
  <dcterms:created xsi:type="dcterms:W3CDTF">2017-07-20T05:41:43Z</dcterms:created>
  <dcterms:modified xsi:type="dcterms:W3CDTF">2019-10-17T03:26:33Z</dcterms:modified>
</cp:coreProperties>
</file>